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 id="2147483756" r:id="rId3"/>
  </p:sldMasterIdLst>
  <p:notesMasterIdLst>
    <p:notesMasterId r:id="rId78"/>
  </p:notesMasterIdLst>
  <p:sldIdLst>
    <p:sldId id="256" r:id="rId4"/>
    <p:sldId id="257" r:id="rId5"/>
    <p:sldId id="258" r:id="rId6"/>
    <p:sldId id="259" r:id="rId7"/>
    <p:sldId id="337" r:id="rId8"/>
    <p:sldId id="260" r:id="rId9"/>
    <p:sldId id="261" r:id="rId10"/>
    <p:sldId id="363" r:id="rId11"/>
    <p:sldId id="356" r:id="rId12"/>
    <p:sldId id="359" r:id="rId13"/>
    <p:sldId id="369" r:id="rId14"/>
    <p:sldId id="325" r:id="rId15"/>
    <p:sldId id="309" r:id="rId16"/>
    <p:sldId id="366" r:id="rId17"/>
    <p:sldId id="335" r:id="rId18"/>
    <p:sldId id="365" r:id="rId19"/>
    <p:sldId id="357" r:id="rId20"/>
    <p:sldId id="318" r:id="rId21"/>
    <p:sldId id="327" r:id="rId22"/>
    <p:sldId id="314" r:id="rId23"/>
    <p:sldId id="334" r:id="rId24"/>
    <p:sldId id="361" r:id="rId25"/>
    <p:sldId id="316" r:id="rId26"/>
    <p:sldId id="330" r:id="rId27"/>
    <p:sldId id="370" r:id="rId28"/>
    <p:sldId id="328" r:id="rId29"/>
    <p:sldId id="307" r:id="rId30"/>
    <p:sldId id="351" r:id="rId31"/>
    <p:sldId id="353" r:id="rId32"/>
    <p:sldId id="367" r:id="rId33"/>
    <p:sldId id="345" r:id="rId34"/>
    <p:sldId id="371" r:id="rId35"/>
    <p:sldId id="372" r:id="rId36"/>
    <p:sldId id="373" r:id="rId37"/>
    <p:sldId id="346" r:id="rId38"/>
    <p:sldId id="375" r:id="rId39"/>
    <p:sldId id="354" r:id="rId40"/>
    <p:sldId id="376" r:id="rId41"/>
    <p:sldId id="355"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Lst>
  <p:sldSz cx="9144000" cy="5143500" type="screen16x9"/>
  <p:notesSz cx="6858000" cy="9144000"/>
  <p:embeddedFontLst>
    <p:embeddedFont>
      <p:font typeface="Google Sans" panose="020B0503030502040204" pitchFamily="34" charset="0"/>
      <p:regular r:id="rId79"/>
      <p:bold r:id="rId80"/>
      <p:italic r:id="rId81"/>
      <p:boldItalic r:id="rId82"/>
    </p:embeddedFont>
    <p:embeddedFont>
      <p:font typeface="Google Sans Medium" panose="020B0603030502040204" pitchFamily="34" charset="0"/>
      <p:regular r:id="rId83"/>
      <p:bold r:id="rId84"/>
      <p:italic r:id="rId85"/>
      <p:boldItalic r:id="rId86"/>
    </p:embeddedFont>
    <p:embeddedFont>
      <p:font typeface="Google Sans Mono" panose="020B0604020202020204" charset="0"/>
      <p:regular r:id="rId87"/>
      <p:bold r:id="rId88"/>
      <p:italic r:id="rId89"/>
      <p:boldItalic r:id="rId90"/>
    </p:embeddedFont>
    <p:embeddedFont>
      <p:font typeface="Google Sans SemiBold" panose="020B0604020202020204" charset="0"/>
      <p:regular r:id="rId91"/>
      <p:bold r:id="rId92"/>
      <p:italic r:id="rId93"/>
      <p:boldItalic r:id="rId94"/>
    </p:embeddedFont>
    <p:embeddedFont>
      <p:font typeface="Google Sans Text" panose="020B0604020202020204" charset="0"/>
      <p:regular r:id="rId95"/>
      <p:bold r:id="rId96"/>
      <p:italic r:id="rId97"/>
      <p:boldItalic r:id="rId98"/>
    </p:embeddedFont>
    <p:embeddedFont>
      <p:font typeface="Helvetica Neue" panose="020B0604020202020204" charset="0"/>
      <p:regular r:id="rId99"/>
      <p:bold r:id="rId100"/>
      <p:italic r:id="rId101"/>
      <p:boldItalic r:id="rId102"/>
    </p:embeddedFont>
    <p:embeddedFont>
      <p:font typeface="Open Sans Light" panose="020B0306030504020204" pitchFamily="34" charset="0"/>
      <p:regular r:id="rId103"/>
    </p:embeddedFont>
    <p:embeddedFont>
      <p:font typeface="Roboto" panose="02000000000000000000" pitchFamily="2" charset="0"/>
      <p:regular r:id="rId104"/>
      <p:bold r:id="rId105"/>
      <p:italic r:id="rId106"/>
      <p:boldItalic r:id="rId107"/>
    </p:embeddedFont>
    <p:embeddedFont>
      <p:font typeface="Roboto Mono" panose="00000009000000000000" pitchFamily="49" charset="0"/>
      <p:regular r:id="rId108"/>
    </p:embeddedFont>
    <p:embeddedFont>
      <p:font typeface="Roboto Mono Light" panose="00000009000000000000" pitchFamily="49"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6.fntdata"/><Relationship Id="rId89" Type="http://schemas.openxmlformats.org/officeDocument/2006/relationships/font" Target="fonts/font11.fntdata"/><Relationship Id="rId112" Type="http://schemas.openxmlformats.org/officeDocument/2006/relationships/font" Target="fonts/font34.fntdata"/><Relationship Id="rId16" Type="http://schemas.openxmlformats.org/officeDocument/2006/relationships/slide" Target="slides/slide13.xml"/><Relationship Id="rId107" Type="http://schemas.openxmlformats.org/officeDocument/2006/relationships/font" Target="fonts/font29.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2.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5.fntdata"/><Relationship Id="rId108" Type="http://schemas.openxmlformats.org/officeDocument/2006/relationships/font" Target="fonts/font30.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28.fntdata"/><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3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9.fntdata"/><Relationship Id="rId104" Type="http://schemas.openxmlformats.org/officeDocument/2006/relationships/font" Target="fonts/font2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9.fntdata"/><Relationship Id="rId110" Type="http://schemas.openxmlformats.org/officeDocument/2006/relationships/font" Target="fonts/font32.fntdata"/><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22.fntdata"/><Relationship Id="rId105"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5.fntdata"/><Relationship Id="rId88" Type="http://schemas.openxmlformats.org/officeDocument/2006/relationships/font" Target="fonts/font10.fntdata"/><Relationship Id="rId111"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aec94e16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aec94e16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Google Sans" panose="020B0604020202020204" charset="0"/>
                <a:ea typeface="Google Sans" panose="020B0604020202020204" charset="0"/>
                <a:cs typeface="Google Sans" panose="020B0604020202020204" charset="0"/>
              </a:rPr>
              <a:t>The part of the brain that processes visual information (the visual cortex) is much larger than the part of the brain responsible for reading words (the </a:t>
            </a:r>
            <a:r>
              <a:rPr lang="en-US" b="0" i="0" dirty="0" err="1">
                <a:solidFill>
                  <a:srgbClr val="333333"/>
                </a:solidFill>
                <a:effectLst/>
                <a:latin typeface="Google Sans" panose="020B0604020202020204" charset="0"/>
                <a:ea typeface="Google Sans" panose="020B0604020202020204" charset="0"/>
                <a:cs typeface="Google Sans" panose="020B0604020202020204" charset="0"/>
              </a:rPr>
              <a:t>broca</a:t>
            </a:r>
            <a:r>
              <a:rPr lang="en-US" b="0" i="0" dirty="0">
                <a:solidFill>
                  <a:srgbClr val="333333"/>
                </a:solidFill>
                <a:effectLst/>
                <a:latin typeface="Google Sans" panose="020B0604020202020204" charset="0"/>
                <a:ea typeface="Google Sans" panose="020B0604020202020204" charset="0"/>
                <a:cs typeface="Google Sans" panose="020B0604020202020204" charset="0"/>
              </a:rPr>
              <a:t>). By providing your information in a visual presentation, you make it much easier on your team to process the information effectively.</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1524755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71344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Google Sans" panose="020B0604020202020204" charset="0"/>
                <a:ea typeface="Google Sans" panose="020B0604020202020204" charset="0"/>
                <a:cs typeface="Google Sans" panose="020B0604020202020204" charset="0"/>
              </a:rPr>
              <a:t>Humans are visually oriented animals with approximately 55% of our cortex is dedicated to processing visual stimuli.</a:t>
            </a:r>
          </a:p>
          <a:p>
            <a:pPr algn="l"/>
            <a:r>
              <a:rPr lang="en-US" b="0" i="0" dirty="0">
                <a:solidFill>
                  <a:srgbClr val="000000"/>
                </a:solidFill>
                <a:effectLst/>
                <a:latin typeface="Google Sans" panose="020B0604020202020204" charset="0"/>
                <a:ea typeface="Google Sans" panose="020B0604020202020204" charset="0"/>
                <a:cs typeface="Google Sans" panose="020B0604020202020204" charset="0"/>
              </a:rPr>
              <a:t>The first concept is "chunking" and the capacity of short term memory. Miller (1956) presented the idea that short-term memory could only hold 5-9 chunks of information (seven plus or minus two) where a chunk is any meaningful unit. A chunk could refer to digits, words, chess positions, or people's faces. The concept of chunking and the limited capacity of short term memory became a basic element of all subsequent theories of memory.</a:t>
            </a:r>
          </a:p>
          <a:p>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3801246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167489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80366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EFF"/>
                </a:solidFill>
                <a:effectLst/>
                <a:latin typeface="Google Sans"/>
              </a:rPr>
              <a:t>Personal Identifiable Information</a:t>
            </a:r>
            <a:r>
              <a:rPr lang="en-US" b="0" i="0" dirty="0">
                <a:solidFill>
                  <a:srgbClr val="E8EAED"/>
                </a:solidFill>
                <a:effectLst/>
                <a:latin typeface="Google Sans"/>
              </a:rPr>
              <a:t> (PII) is defined as: Any representation of information that permits the identity of an individual to whom the information applies to be reasonably inferred by either direct or indirect means.</a:t>
            </a:r>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19</a:t>
            </a:fld>
            <a:endParaRPr lang="en-US" dirty="0"/>
          </a:p>
        </p:txBody>
      </p:sp>
    </p:spTree>
    <p:extLst>
      <p:ext uri="{BB962C8B-B14F-4D97-AF65-F5344CB8AC3E}">
        <p14:creationId xmlns:p14="http://schemas.microsoft.com/office/powerpoint/2010/main" val="2052981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445614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“Don’t tell me the moon is shining. Show me the glint of light on broken glass.” - Anton Checkhov</a:t>
            </a:r>
            <a:endParaRPr lang="en-CA" dirty="0"/>
          </a:p>
          <a:p>
            <a:pPr marL="158750" indent="0">
              <a:buNone/>
            </a:pPr>
            <a:endParaRPr lang="en-CA" dirty="0"/>
          </a:p>
        </p:txBody>
      </p:sp>
    </p:spTree>
    <p:extLst>
      <p:ext uri="{BB962C8B-B14F-4D97-AF65-F5344CB8AC3E}">
        <p14:creationId xmlns:p14="http://schemas.microsoft.com/office/powerpoint/2010/main" val="3652975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fb9d2ae0d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gbfb9d2ae0d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a73c94c4c_1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a73c94c4c_1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Joey Tribbiani from the sitcom Friends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a73c94c4c_1_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a73c94c4c_1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db388e089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db388e089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b388e089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db388e089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bf9f48274_0_2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bf9f48274_0_2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70e39e6ec4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70e39e6ec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db388e089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db388e089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b388e089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b388e089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db388e089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db388e089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70e39e6ec4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70e39e6ec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db388e089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db388e089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180b2ca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180b2ca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b388e089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b388e089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a73c94c4c_1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5a73c94c4c_1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db388e089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db388e089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"serendipity" comes from the Persian fairy tale "The Three Princes of Serendip", which was adapted from the poem "Hasht-Bihisht". The term was coined by English author Horace Walpole in 1754 in a letter to his friend Horace Mann. In the letter, Walpole explains an unexpected discovery about a lost painting by Giorgio Vasari, using the fairy tale as an example. The story is about three princes who "always make discoveries, by accidents and sagacity, of things which they were not in quest of"</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f9f48274_0_3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f9f48274_0_3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db388e089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db388e08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 sz="1400">
                <a:solidFill>
                  <a:srgbClr val="595959"/>
                </a:solidFill>
                <a:latin typeface="Google Sans"/>
                <a:ea typeface="Google Sans"/>
                <a:cs typeface="Google Sans"/>
                <a:sym typeface="Google Sans"/>
              </a:rPr>
              <a:t>Luck = [Doing Things] * [Telling People]</a:t>
            </a:r>
            <a:endParaRPr sz="1400">
              <a:solidFill>
                <a:srgbClr val="595959"/>
              </a:solidFill>
              <a:latin typeface="Google Sans"/>
              <a:ea typeface="Google Sans"/>
              <a:cs typeface="Google Sans"/>
              <a:sym typeface="Google Sans"/>
            </a:endParaRPr>
          </a:p>
          <a:p>
            <a:pPr marL="0" lvl="0" indent="0" algn="l" rtl="0">
              <a:spcBef>
                <a:spcPts val="120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b388e089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db388e089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717eaf53b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717eaf53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Fundamentally, the person with a larger luck surface area is the person who has stronger, deeper, and wider Networks—with significant Influence in those networks.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0e39e6ec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70e39e6ec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db388e089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db388e089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db388e089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db388e08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180b2ca8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180b2ca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db388e089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db388e08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b388e089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b388e089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db388e089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db388e089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0e39e6ec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0e39e6ec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Tina Seelig, Stanford professor and the creator of Framestorming, has been studying entrepreneurs and luck for some time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b388e0898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b388e089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db388e0898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db388e089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db388e089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db388e089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db388e089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db388e089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717eaf53b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717eaf53b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70e39e6ec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70e39e6ec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digital garden is an online space at the intersection of a notebook and a blog, where digital gardeners share seeds of thoughts to be cultivated in public.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7eaf53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7eaf53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70e39e6ec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70e39e6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db388e0898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db388e089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db388e089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db388e089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db388e089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db388e089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7180b2ca8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7180b2ca8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17eaf53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17eaf53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0205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Recency: our attention level is high again (last 5 minutes)</a:t>
            </a:r>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777021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latin typeface="Google Sans" panose="020B0604020202020204" charset="0"/>
              <a:ea typeface="Google Sans" panose="020B0604020202020204" charset="0"/>
              <a:cs typeface="Google Sans" panose="020B0604020202020204" charset="0"/>
            </a:endParaRPr>
          </a:p>
          <a:p>
            <a:pPr algn="l"/>
            <a:r>
              <a:rPr lang="en-US" b="0" i="0" dirty="0">
                <a:solidFill>
                  <a:srgbClr val="0A1120"/>
                </a:solidFill>
                <a:effectLst/>
                <a:latin typeface="Google Sans" panose="020B0604020202020204" charset="0"/>
                <a:ea typeface="Google Sans" panose="020B0604020202020204" charset="0"/>
                <a:cs typeface="Google Sans" panose="020B0604020202020204" charset="0"/>
              </a:rPr>
              <a:t>When we perform a task, like learning for an exam, our level of attention varies: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Primacy: our attention level is high (first 20 minutes)</a:t>
            </a:r>
          </a:p>
          <a:p>
            <a:pPr algn="l">
              <a:buFont typeface="+mj-lt"/>
              <a:buAutoNum type="arabicPeriod"/>
            </a:pPr>
            <a:r>
              <a:rPr lang="en-US" b="0" i="0" dirty="0">
                <a:solidFill>
                  <a:srgbClr val="0A1120"/>
                </a:solidFill>
                <a:effectLst/>
                <a:latin typeface="Google Sans" panose="020B0604020202020204" charset="0"/>
                <a:ea typeface="Google Sans" panose="020B0604020202020204" charset="0"/>
                <a:cs typeface="Google Sans" panose="020B0604020202020204" charset="0"/>
              </a:rPr>
              <a:t>Zone of Huh: our attention level is low (unlimited)</a:t>
            </a:r>
          </a:p>
          <a:p>
            <a:pPr algn="l">
              <a:buFont typeface="+mj-lt"/>
              <a:buAutoNum type="arabicPeriod"/>
            </a:pPr>
            <a:r>
              <a:rPr lang="en-US" b="0" i="0" dirty="0">
                <a:solidFill>
                  <a:srgbClr val="0A1120"/>
                </a:solidFill>
                <a:effectLst/>
                <a:latin typeface="Inter"/>
              </a:rPr>
              <a:t>Zone of Recency: our attention level is high again (last 5 minutes)</a:t>
            </a:r>
          </a:p>
          <a:p>
            <a:endParaRPr lang="en-CA" dirty="0"/>
          </a:p>
          <a:p>
            <a:endParaRPr lang="en-CA"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745887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13502"/>
          <a:stretch/>
        </p:blipFill>
        <p:spPr>
          <a:xfrm>
            <a:off x="241600" y="4559451"/>
            <a:ext cx="2156224" cy="33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9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57" name="Google Shape;257;p9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9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0" name="Google Shape;260;p9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9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3" name="Google Shape;263;p9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9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6" name="Google Shape;266;p9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267"/>
        <p:cNvGrpSpPr/>
        <p:nvPr/>
      </p:nvGrpSpPr>
      <p:grpSpPr>
        <a:xfrm>
          <a:off x="0" y="0"/>
          <a:ext cx="0" cy="0"/>
          <a:chOff x="0" y="0"/>
          <a:chExt cx="0" cy="0"/>
        </a:xfrm>
      </p:grpSpPr>
      <p:pic>
        <p:nvPicPr>
          <p:cNvPr id="268" name="Google Shape;268;p99"/>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269" name="Google Shape;269;p9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270"/>
        <p:cNvGrpSpPr/>
        <p:nvPr/>
      </p:nvGrpSpPr>
      <p:grpSpPr>
        <a:xfrm>
          <a:off x="0" y="0"/>
          <a:ext cx="0" cy="0"/>
          <a:chOff x="0" y="0"/>
          <a:chExt cx="0" cy="0"/>
        </a:xfrm>
      </p:grpSpPr>
      <p:pic>
        <p:nvPicPr>
          <p:cNvPr id="271" name="Google Shape;271;p100"/>
          <p:cNvPicPr preferRelativeResize="0"/>
          <p:nvPr/>
        </p:nvPicPr>
        <p:blipFill rotWithShape="1">
          <a:blip r:embed="rId2">
            <a:alphaModFix/>
          </a:blip>
          <a:srcRect t="1522" b="1512"/>
          <a:stretch/>
        </p:blipFill>
        <p:spPr>
          <a:xfrm>
            <a:off x="-41699" y="-24325"/>
            <a:ext cx="9519698" cy="5192150"/>
          </a:xfrm>
          <a:prstGeom prst="rect">
            <a:avLst/>
          </a:prstGeom>
          <a:noFill/>
          <a:ln>
            <a:noFill/>
          </a:ln>
        </p:spPr>
      </p:pic>
      <p:pic>
        <p:nvPicPr>
          <p:cNvPr id="272" name="Google Shape;272;p10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273"/>
        <p:cNvGrpSpPr/>
        <p:nvPr/>
      </p:nvGrpSpPr>
      <p:grpSpPr>
        <a:xfrm>
          <a:off x="0" y="0"/>
          <a:ext cx="0" cy="0"/>
          <a:chOff x="0" y="0"/>
          <a:chExt cx="0" cy="0"/>
        </a:xfrm>
      </p:grpSpPr>
      <p:pic>
        <p:nvPicPr>
          <p:cNvPr id="274" name="Google Shape;274;p101"/>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275" name="Google Shape;275;p10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ue Background 1 1">
  <p:cSld name="CUSTOM_29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102"/>
          <p:cNvPicPr preferRelativeResize="0"/>
          <p:nvPr/>
        </p:nvPicPr>
        <p:blipFill rotWithShape="1">
          <a:blip r:embed="rId3">
            <a:alphaModFix/>
          </a:blip>
          <a:srcRect t="1522" b="1512"/>
          <a:stretch/>
        </p:blipFill>
        <p:spPr>
          <a:xfrm rot="10800000" flipH="1">
            <a:off x="-41699" y="-24326"/>
            <a:ext cx="9519696" cy="5192151"/>
          </a:xfrm>
          <a:prstGeom prst="rect">
            <a:avLst/>
          </a:prstGeom>
          <a:noFill/>
          <a:ln>
            <a:noFill/>
          </a:ln>
        </p:spPr>
      </p:pic>
      <p:pic>
        <p:nvPicPr>
          <p:cNvPr id="278" name="Google Shape;278;p102"/>
          <p:cNvPicPr preferRelativeResize="0"/>
          <p:nvPr/>
        </p:nvPicPr>
        <p:blipFill rotWithShape="1">
          <a:blip r:embed="rId4">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279"/>
        <p:cNvGrpSpPr/>
        <p:nvPr/>
      </p:nvGrpSpPr>
      <p:grpSpPr>
        <a:xfrm>
          <a:off x="0" y="0"/>
          <a:ext cx="0" cy="0"/>
          <a:chOff x="0" y="0"/>
          <a:chExt cx="0" cy="0"/>
        </a:xfrm>
      </p:grpSpPr>
      <p:pic>
        <p:nvPicPr>
          <p:cNvPr id="280" name="Google Shape;280;p10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White Background">
  <p:cSld name="CUSTOM_29_1_1_1_1">
    <p:bg>
      <p:bgPr>
        <a:blipFill>
          <a:blip r:embed="rId2">
            <a:alphaModFix/>
          </a:blip>
          <a:stretch>
            <a:fillRect/>
          </a:stretch>
        </a:blipFill>
        <a:effectLst/>
      </p:bgPr>
    </p:bg>
    <p:spTree>
      <p:nvGrpSpPr>
        <p:cNvPr id="1" name="Shape 281"/>
        <p:cNvGrpSpPr/>
        <p:nvPr/>
      </p:nvGrpSpPr>
      <p:grpSpPr>
        <a:xfrm>
          <a:off x="0" y="0"/>
          <a:ext cx="0" cy="0"/>
          <a:chOff x="0" y="0"/>
          <a:chExt cx="0" cy="0"/>
        </a:xfrm>
      </p:grpSpPr>
      <p:pic>
        <p:nvPicPr>
          <p:cNvPr id="282" name="Google Shape;282;p10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37"/>
        <p:cNvGrpSpPr/>
        <p:nvPr/>
      </p:nvGrpSpPr>
      <p:grpSpPr>
        <a:xfrm>
          <a:off x="0" y="0"/>
          <a:ext cx="0" cy="0"/>
          <a:chOff x="0" y="0"/>
          <a:chExt cx="0" cy="0"/>
        </a:xfrm>
      </p:grpSpPr>
      <p:sp>
        <p:nvSpPr>
          <p:cNvPr id="38" name="Google Shape;38;p1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283"/>
        <p:cNvGrpSpPr/>
        <p:nvPr/>
      </p:nvGrpSpPr>
      <p:grpSpPr>
        <a:xfrm>
          <a:off x="0" y="0"/>
          <a:ext cx="0" cy="0"/>
          <a:chOff x="0" y="0"/>
          <a:chExt cx="0" cy="0"/>
        </a:xfrm>
      </p:grpSpPr>
      <p:cxnSp>
        <p:nvCxnSpPr>
          <p:cNvPr id="284" name="Google Shape;284;p105"/>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85" name="Google Shape;285;p10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286"/>
        <p:cNvGrpSpPr/>
        <p:nvPr/>
      </p:nvGrpSpPr>
      <p:grpSpPr>
        <a:xfrm>
          <a:off x="0" y="0"/>
          <a:ext cx="0" cy="0"/>
          <a:chOff x="0" y="0"/>
          <a:chExt cx="0" cy="0"/>
        </a:xfrm>
      </p:grpSpPr>
      <p:sp>
        <p:nvSpPr>
          <p:cNvPr id="287" name="Google Shape;287;p106"/>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288" name="Google Shape;288;p106"/>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pic>
        <p:nvPicPr>
          <p:cNvPr id="289" name="Google Shape;289;p10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290"/>
        <p:cNvGrpSpPr/>
        <p:nvPr/>
      </p:nvGrpSpPr>
      <p:grpSpPr>
        <a:xfrm>
          <a:off x="0" y="0"/>
          <a:ext cx="0" cy="0"/>
          <a:chOff x="0" y="0"/>
          <a:chExt cx="0" cy="0"/>
        </a:xfrm>
      </p:grpSpPr>
      <p:sp>
        <p:nvSpPr>
          <p:cNvPr id="291" name="Google Shape;291;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92" name="Google Shape;292;p107"/>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293" name="Google Shape;293;p107"/>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294"/>
        <p:cNvGrpSpPr/>
        <p:nvPr/>
      </p:nvGrpSpPr>
      <p:grpSpPr>
        <a:xfrm>
          <a:off x="0" y="0"/>
          <a:ext cx="0" cy="0"/>
          <a:chOff x="0" y="0"/>
          <a:chExt cx="0" cy="0"/>
        </a:xfrm>
      </p:grpSpPr>
      <p:sp>
        <p:nvSpPr>
          <p:cNvPr id="295" name="Google Shape;295;p108"/>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96" name="Google Shape;296;p108"/>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97" name="Google Shape;297;p108"/>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Blank Green Footer">
  <p:cSld name="Blank Green Footer">
    <p:bg>
      <p:bgPr>
        <a:solidFill>
          <a:srgbClr val="FFFFFF"/>
        </a:solidFill>
        <a:effectLst/>
      </p:bgPr>
    </p:bg>
    <p:spTree>
      <p:nvGrpSpPr>
        <p:cNvPr id="1" name="Shape 298"/>
        <p:cNvGrpSpPr/>
        <p:nvPr/>
      </p:nvGrpSpPr>
      <p:grpSpPr>
        <a:xfrm>
          <a:off x="0" y="0"/>
          <a:ext cx="0" cy="0"/>
          <a:chOff x="0" y="0"/>
          <a:chExt cx="0" cy="0"/>
        </a:xfrm>
      </p:grpSpPr>
      <p:sp>
        <p:nvSpPr>
          <p:cNvPr id="299" name="Google Shape;299;p109"/>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rmAutofit/>
          </a:bodyPr>
          <a:lstStyle>
            <a:lvl1pPr marL="63500" marR="0" lvl="0" indent="-63500" algn="l" rtl="0">
              <a:lnSpc>
                <a:spcPct val="100000"/>
              </a:lnSpc>
              <a:spcBef>
                <a:spcPts val="0"/>
              </a:spcBef>
              <a:spcAft>
                <a:spcPts val="0"/>
              </a:spcAft>
              <a:buClr>
                <a:srgbClr val="666666"/>
              </a:buClr>
              <a:buSzPts val="2800"/>
              <a:buFont typeface="Google Sans"/>
              <a:buNone/>
              <a:defRPr sz="2600" i="0" u="none" strike="noStrike" cap="none">
                <a:solidFill>
                  <a:srgbClr val="666666"/>
                </a:solidFill>
                <a:latin typeface="Google Sans"/>
                <a:ea typeface="Google Sans"/>
                <a:cs typeface="Google Sans"/>
                <a:sym typeface="Google Sans"/>
              </a:defRPr>
            </a:lvl1pPr>
            <a:lvl2pPr marL="63500" marR="0" lvl="1"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2pPr>
            <a:lvl3pPr marL="63500" marR="0" lvl="2"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3pPr>
            <a:lvl4pPr marL="63500" marR="0" lvl="3"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4pPr>
            <a:lvl5pPr marL="63500" marR="0" lvl="4"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5pPr>
            <a:lvl6pPr marL="63500" marR="0" lvl="5"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6pPr>
            <a:lvl7pPr marL="63500" marR="0" lvl="6"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7pPr>
            <a:lvl8pPr marL="63500" marR="0" lvl="7"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8pPr>
            <a:lvl9pPr marL="63500" marR="0" lvl="8" indent="-63500" algn="l" rtl="0">
              <a:lnSpc>
                <a:spcPct val="100000"/>
              </a:lnSpc>
              <a:spcBef>
                <a:spcPts val="0"/>
              </a:spcBef>
              <a:spcAft>
                <a:spcPts val="0"/>
              </a:spcAft>
              <a:buClr>
                <a:srgbClr val="FFFFFF"/>
              </a:buClr>
              <a:buSzPts val="2800"/>
              <a:buFont typeface="Google Sans"/>
              <a:buNone/>
              <a:defRPr sz="3600" i="0" u="none" strike="noStrike" cap="none">
                <a:solidFill>
                  <a:srgbClr val="FFFFFF"/>
                </a:solidFill>
                <a:latin typeface="Google Sans"/>
                <a:ea typeface="Google Sans"/>
                <a:cs typeface="Google Sans"/>
                <a:sym typeface="Google Sans"/>
              </a:defRPr>
            </a:lvl9pPr>
          </a:lstStyle>
          <a:p>
            <a:endParaRPr/>
          </a:p>
        </p:txBody>
      </p:sp>
      <p:sp>
        <p:nvSpPr>
          <p:cNvPr id="300" name="Google Shape;300;p109"/>
          <p:cNvSpPr/>
          <p:nvPr/>
        </p:nvSpPr>
        <p:spPr>
          <a:xfrm>
            <a:off x="7934701" y="218775"/>
            <a:ext cx="1209300" cy="2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sz="500"/>
          </a:p>
        </p:txBody>
      </p:sp>
      <p:sp>
        <p:nvSpPr>
          <p:cNvPr id="301" name="Google Shape;301;p109"/>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rmAutofit lnSpcReduction="10000"/>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a:stretch/>
        </p:blipFill>
        <p:spPr>
          <a:xfrm>
            <a:off x="0" y="-1025"/>
            <a:ext cx="9143998" cy="5145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 name="Google Shape;16;p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6"/>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2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61"/>
        <p:cNvGrpSpPr/>
        <p:nvPr/>
      </p:nvGrpSpPr>
      <p:grpSpPr>
        <a:xfrm>
          <a:off x="0" y="0"/>
          <a:ext cx="0" cy="0"/>
          <a:chOff x="0" y="0"/>
          <a:chExt cx="0" cy="0"/>
        </a:xfrm>
      </p:grpSpPr>
      <p:cxnSp>
        <p:nvCxnSpPr>
          <p:cNvPr id="62" name="Google Shape;62;p29"/>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White">
  <p:cSld name="TITLE_AND_BODY_1">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469275" y="409575"/>
            <a:ext cx="63282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400"/>
              <a:buFont typeface="Google Sans"/>
              <a:buNone/>
              <a:defRPr sz="2400" i="0" u="none" strike="noStrike" cap="none">
                <a:solidFill>
                  <a:schemeClr val="accent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
        <p:nvSpPr>
          <p:cNvPr id="65" name="Google Shape;65;p30"/>
          <p:cNvSpPr txBox="1">
            <a:spLocks noGrp="1"/>
          </p:cNvSpPr>
          <p:nvPr>
            <p:ph type="title" idx="2"/>
          </p:nvPr>
        </p:nvSpPr>
        <p:spPr>
          <a:xfrm>
            <a:off x="469275" y="758685"/>
            <a:ext cx="5636100" cy="41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Google Sans"/>
              <a:buNone/>
              <a:defRPr sz="2400"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2pPr>
            <a:lvl3pPr marR="0" lvl="2"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3pPr>
            <a:lvl4pPr marR="0" lvl="3"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4pPr>
            <a:lvl5pPr marR="0" lvl="4"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5pPr>
            <a:lvl6pPr marR="0" lvl="5"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6pPr>
            <a:lvl7pPr marR="0" lvl="6"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7pPr>
            <a:lvl8pPr marR="0" lvl="7"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8pPr>
            <a:lvl9pPr marR="0" lvl="8" algn="l" rtl="0">
              <a:lnSpc>
                <a:spcPct val="100000"/>
              </a:lnSpc>
              <a:spcBef>
                <a:spcPts val="0"/>
              </a:spcBef>
              <a:spcAft>
                <a:spcPts val="0"/>
              </a:spcAft>
              <a:buClr>
                <a:srgbClr val="4285F4"/>
              </a:buClr>
              <a:buSzPts val="2400"/>
              <a:buFont typeface="Google Sans"/>
              <a:buNone/>
              <a:defRPr sz="2400" b="0" i="0" u="none" strike="noStrike" cap="none">
                <a:solidFill>
                  <a:srgbClr val="4285F4"/>
                </a:solidFill>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1" name="Google Shape;21;p4"/>
          <p:cNvPicPr preferRelativeResize="0"/>
          <p:nvPr/>
        </p:nvPicPr>
        <p:blipFill>
          <a:blip r:embed="rId2">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9" name="Google Shape;6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70"/>
        <p:cNvGrpSpPr/>
        <p:nvPr/>
      </p:nvGrpSpPr>
      <p:grpSpPr>
        <a:xfrm>
          <a:off x="0" y="0"/>
          <a:ext cx="0" cy="0"/>
          <a:chOff x="0" y="0"/>
          <a:chExt cx="0" cy="0"/>
        </a:xfrm>
      </p:grpSpPr>
      <p:sp>
        <p:nvSpPr>
          <p:cNvPr id="71" name="Google Shape;71;p32"/>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2" name="Google Shape;72;p3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34"/>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0" name="Google Shape;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34"/>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82"/>
        <p:cNvGrpSpPr/>
        <p:nvPr/>
      </p:nvGrpSpPr>
      <p:grpSpPr>
        <a:xfrm>
          <a:off x="0" y="0"/>
          <a:ext cx="0" cy="0"/>
          <a:chOff x="0" y="0"/>
          <a:chExt cx="0" cy="0"/>
        </a:xfrm>
      </p:grpSpPr>
      <p:sp>
        <p:nvSpPr>
          <p:cNvPr id="83" name="Google Shape;83;p3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3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85" name="Google Shape;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35"/>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87"/>
        <p:cNvGrpSpPr/>
        <p:nvPr/>
      </p:nvGrpSpPr>
      <p:grpSpPr>
        <a:xfrm>
          <a:off x="0" y="0"/>
          <a:ext cx="0" cy="0"/>
          <a:chOff x="0" y="0"/>
          <a:chExt cx="0" cy="0"/>
        </a:xfrm>
      </p:grpSpPr>
      <p:sp>
        <p:nvSpPr>
          <p:cNvPr id="88" name="Google Shape;8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3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90" name="Google Shape;90;p36"/>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91" name="Google Shape;91;p3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92"/>
        <p:cNvGrpSpPr/>
        <p:nvPr/>
      </p:nvGrpSpPr>
      <p:grpSpPr>
        <a:xfrm>
          <a:off x="0" y="0"/>
          <a:ext cx="0" cy="0"/>
          <a:chOff x="0" y="0"/>
          <a:chExt cx="0" cy="0"/>
        </a:xfrm>
      </p:grpSpPr>
      <p:sp>
        <p:nvSpPr>
          <p:cNvPr id="93" name="Google Shape;9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3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95"/>
        <p:cNvGrpSpPr/>
        <p:nvPr/>
      </p:nvGrpSpPr>
      <p:grpSpPr>
        <a:xfrm>
          <a:off x="0" y="0"/>
          <a:ext cx="0" cy="0"/>
          <a:chOff x="0" y="0"/>
          <a:chExt cx="0" cy="0"/>
        </a:xfrm>
      </p:grpSpPr>
      <p:pic>
        <p:nvPicPr>
          <p:cNvPr id="96" name="Google Shape;96;p3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97"/>
        <p:cNvGrpSpPr/>
        <p:nvPr/>
      </p:nvGrpSpPr>
      <p:grpSpPr>
        <a:xfrm>
          <a:off x="0" y="0"/>
          <a:ext cx="0" cy="0"/>
          <a:chOff x="0" y="0"/>
          <a:chExt cx="0" cy="0"/>
        </a:xfrm>
      </p:grpSpPr>
      <p:sp>
        <p:nvSpPr>
          <p:cNvPr id="98" name="Google Shape;98;p39"/>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9"/>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100" name="Google Shape;100;p3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101"/>
        <p:cNvGrpSpPr/>
        <p:nvPr/>
      </p:nvGrpSpPr>
      <p:grpSpPr>
        <a:xfrm>
          <a:off x="0" y="0"/>
          <a:ext cx="0" cy="0"/>
          <a:chOff x="0" y="0"/>
          <a:chExt cx="0" cy="0"/>
        </a:xfrm>
      </p:grpSpPr>
      <p:sp>
        <p:nvSpPr>
          <p:cNvPr id="102" name="Google Shape;10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103" name="Google Shape;103;p40"/>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104"/>
        <p:cNvGrpSpPr/>
        <p:nvPr/>
      </p:nvGrpSpPr>
      <p:grpSpPr>
        <a:xfrm>
          <a:off x="0" y="0"/>
          <a:ext cx="0" cy="0"/>
          <a:chOff x="0" y="0"/>
          <a:chExt cx="0" cy="0"/>
        </a:xfrm>
      </p:grpSpPr>
      <p:sp>
        <p:nvSpPr>
          <p:cNvPr id="105" name="Google Shape;105;p41"/>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106" name="Google Shape;106;p4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13502"/>
          <a:stretch/>
        </p:blipFill>
        <p:spPr>
          <a:xfrm>
            <a:off x="87750" y="4587025"/>
            <a:ext cx="2511475"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107"/>
        <p:cNvGrpSpPr/>
        <p:nvPr/>
      </p:nvGrpSpPr>
      <p:grpSpPr>
        <a:xfrm>
          <a:off x="0" y="0"/>
          <a:ext cx="0" cy="0"/>
          <a:chOff x="0" y="0"/>
          <a:chExt cx="0" cy="0"/>
        </a:xfrm>
      </p:grpSpPr>
      <p:sp>
        <p:nvSpPr>
          <p:cNvPr id="108" name="Google Shape;108;p42"/>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09" name="Google Shape;109;p4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110"/>
        <p:cNvGrpSpPr/>
        <p:nvPr/>
      </p:nvGrpSpPr>
      <p:grpSpPr>
        <a:xfrm>
          <a:off x="0" y="0"/>
          <a:ext cx="0" cy="0"/>
          <a:chOff x="0" y="0"/>
          <a:chExt cx="0" cy="0"/>
        </a:xfrm>
      </p:grpSpPr>
      <p:sp>
        <p:nvSpPr>
          <p:cNvPr id="111" name="Google Shape;111;p43"/>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2" name="Google Shape;112;p43"/>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113"/>
        <p:cNvGrpSpPr/>
        <p:nvPr/>
      </p:nvGrpSpPr>
      <p:grpSpPr>
        <a:xfrm>
          <a:off x="0" y="0"/>
          <a:ext cx="0" cy="0"/>
          <a:chOff x="0" y="0"/>
          <a:chExt cx="0" cy="0"/>
        </a:xfrm>
      </p:grpSpPr>
      <p:sp>
        <p:nvSpPr>
          <p:cNvPr id="114" name="Google Shape;114;p44"/>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115" name="Google Shape;115;p44"/>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p4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119"/>
        <p:cNvGrpSpPr/>
        <p:nvPr/>
      </p:nvGrpSpPr>
      <p:grpSpPr>
        <a:xfrm>
          <a:off x="0" y="0"/>
          <a:ext cx="0" cy="0"/>
          <a:chOff x="0" y="0"/>
          <a:chExt cx="0" cy="0"/>
        </a:xfrm>
      </p:grpSpPr>
      <p:pic>
        <p:nvPicPr>
          <p:cNvPr id="120" name="Google Shape;120;p4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123"/>
        <p:cNvGrpSpPr/>
        <p:nvPr/>
      </p:nvGrpSpPr>
      <p:grpSpPr>
        <a:xfrm>
          <a:off x="0" y="0"/>
          <a:ext cx="0" cy="0"/>
          <a:chOff x="0" y="0"/>
          <a:chExt cx="0" cy="0"/>
        </a:xfrm>
      </p:grpSpPr>
      <p:pic>
        <p:nvPicPr>
          <p:cNvPr id="124" name="Google Shape;124;p4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125"/>
        <p:cNvGrpSpPr/>
        <p:nvPr/>
      </p:nvGrpSpPr>
      <p:grpSpPr>
        <a:xfrm>
          <a:off x="0" y="0"/>
          <a:ext cx="0" cy="0"/>
          <a:chOff x="0" y="0"/>
          <a:chExt cx="0" cy="0"/>
        </a:xfrm>
      </p:grpSpPr>
      <p:pic>
        <p:nvPicPr>
          <p:cNvPr id="126" name="Google Shape;126;p4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5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129"/>
        <p:cNvGrpSpPr/>
        <p:nvPr/>
      </p:nvGrpSpPr>
      <p:grpSpPr>
        <a:xfrm>
          <a:off x="0" y="0"/>
          <a:ext cx="0" cy="0"/>
          <a:chOff x="0" y="0"/>
          <a:chExt cx="0" cy="0"/>
        </a:xfrm>
      </p:grpSpPr>
      <p:pic>
        <p:nvPicPr>
          <p:cNvPr id="130" name="Google Shape;130;p51"/>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131" name="Google Shape;131;p5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CUSTOM_16">
    <p:spTree>
      <p:nvGrpSpPr>
        <p:cNvPr id="1"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132"/>
        <p:cNvGrpSpPr/>
        <p:nvPr/>
      </p:nvGrpSpPr>
      <p:grpSpPr>
        <a:xfrm>
          <a:off x="0" y="0"/>
          <a:ext cx="0" cy="0"/>
          <a:chOff x="0" y="0"/>
          <a:chExt cx="0" cy="0"/>
        </a:xfrm>
      </p:grpSpPr>
      <p:pic>
        <p:nvPicPr>
          <p:cNvPr id="133" name="Google Shape;133;p5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5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p5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5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140"/>
        <p:cNvGrpSpPr/>
        <p:nvPr/>
      </p:nvGrpSpPr>
      <p:grpSpPr>
        <a:xfrm>
          <a:off x="0" y="0"/>
          <a:ext cx="0" cy="0"/>
          <a:chOff x="0" y="0"/>
          <a:chExt cx="0" cy="0"/>
        </a:xfrm>
      </p:grpSpPr>
      <p:pic>
        <p:nvPicPr>
          <p:cNvPr id="141" name="Google Shape;141;p5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 Yellow">
  <p:cSld name="CUSTOM_28">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7"/>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4" name="Google Shape;144;p5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 Red">
  <p:cSld name="CUSTOM_28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8"/>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5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 Green">
  <p:cSld name="CUSTOM_28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59"/>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0" name="Google Shape;150;p5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 Blue">
  <p:cSld name="CUSTOM_28_1_1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60"/>
          <p:cNvSpPr txBox="1">
            <a:spLocks noGrp="1"/>
          </p:cNvSpPr>
          <p:nvPr>
            <p:ph type="title"/>
          </p:nvPr>
        </p:nvSpPr>
        <p:spPr>
          <a:xfrm>
            <a:off x="1056850" y="1429200"/>
            <a:ext cx="6063000" cy="22851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3" name="Google Shape;153;p6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d Background">
  <p:cSld name="CUSTOM_29">
    <p:spTree>
      <p:nvGrpSpPr>
        <p:cNvPr id="1" name="Shape 154"/>
        <p:cNvGrpSpPr/>
        <p:nvPr/>
      </p:nvGrpSpPr>
      <p:grpSpPr>
        <a:xfrm>
          <a:off x="0" y="0"/>
          <a:ext cx="0" cy="0"/>
          <a:chOff x="0" y="0"/>
          <a:chExt cx="0" cy="0"/>
        </a:xfrm>
      </p:grpSpPr>
      <p:pic>
        <p:nvPicPr>
          <p:cNvPr id="155" name="Google Shape;155;p61"/>
          <p:cNvPicPr preferRelativeResize="0"/>
          <p:nvPr/>
        </p:nvPicPr>
        <p:blipFill>
          <a:blip r:embed="rId2">
            <a:alphaModFix/>
          </a:blip>
          <a:stretch>
            <a:fillRect/>
          </a:stretch>
        </p:blipFill>
        <p:spPr>
          <a:xfrm>
            <a:off x="-41699" y="-24325"/>
            <a:ext cx="9519698" cy="5192151"/>
          </a:xfrm>
          <a:prstGeom prst="rect">
            <a:avLst/>
          </a:prstGeom>
          <a:noFill/>
          <a:ln>
            <a:noFill/>
          </a:ln>
        </p:spPr>
      </p:pic>
      <p:pic>
        <p:nvPicPr>
          <p:cNvPr id="156" name="Google Shape;156;p6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6"/>
        <p:cNvGrpSpPr/>
        <p:nvPr/>
      </p:nvGrpSpPr>
      <p:grpSpPr>
        <a:xfrm>
          <a:off x="0" y="0"/>
          <a:ext cx="0" cy="0"/>
          <a:chOff x="0" y="0"/>
          <a:chExt cx="0" cy="0"/>
        </a:xfrm>
      </p:grpSpPr>
      <p:sp>
        <p:nvSpPr>
          <p:cNvPr id="27" name="Google Shape;27;p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ue Background">
  <p:cSld name="CUSTOM_29_1">
    <p:spTree>
      <p:nvGrpSpPr>
        <p:cNvPr id="1" name="Shape 157"/>
        <p:cNvGrpSpPr/>
        <p:nvPr/>
      </p:nvGrpSpPr>
      <p:grpSpPr>
        <a:xfrm>
          <a:off x="0" y="0"/>
          <a:ext cx="0" cy="0"/>
          <a:chOff x="0" y="0"/>
          <a:chExt cx="0" cy="0"/>
        </a:xfrm>
      </p:grpSpPr>
      <p:pic>
        <p:nvPicPr>
          <p:cNvPr id="158" name="Google Shape;158;p62"/>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59" name="Google Shape;159;p6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ue Background 1">
  <p:cSld name="CUSTOM_29_1_1">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2" name="Google Shape;162;p6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ue Background 1 1">
  <p:cSld name="CUSTOM_29_1_1_1">
    <p:spTree>
      <p:nvGrpSpPr>
        <p:cNvPr id="1" name="Shape 163"/>
        <p:cNvGrpSpPr/>
        <p:nvPr/>
      </p:nvGrpSpPr>
      <p:grpSpPr>
        <a:xfrm>
          <a:off x="0" y="0"/>
          <a:ext cx="0" cy="0"/>
          <a:chOff x="0" y="0"/>
          <a:chExt cx="0" cy="0"/>
        </a:xfrm>
      </p:grpSpPr>
      <p:pic>
        <p:nvPicPr>
          <p:cNvPr id="164" name="Google Shape;164;p64"/>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5" name="Google Shape;165;p6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ite Background">
  <p:cSld name="CUSTOM_29_1_1_1_1">
    <p:spTree>
      <p:nvGrpSpPr>
        <p:cNvPr id="1" name="Shape 166"/>
        <p:cNvGrpSpPr/>
        <p:nvPr/>
      </p:nvGrpSpPr>
      <p:grpSpPr>
        <a:xfrm>
          <a:off x="0" y="0"/>
          <a:ext cx="0" cy="0"/>
          <a:chOff x="0" y="0"/>
          <a:chExt cx="0" cy="0"/>
        </a:xfrm>
      </p:grpSpPr>
      <p:pic>
        <p:nvPicPr>
          <p:cNvPr id="167" name="Google Shape;167;p65"/>
          <p:cNvPicPr preferRelativeResize="0"/>
          <p:nvPr/>
        </p:nvPicPr>
        <p:blipFill rotWithShape="1">
          <a:blip r:embed="rId2">
            <a:alphaModFix/>
          </a:blip>
          <a:srcRect/>
          <a:stretch/>
        </p:blipFill>
        <p:spPr>
          <a:xfrm>
            <a:off x="-41699" y="-24325"/>
            <a:ext cx="9519698" cy="5192151"/>
          </a:xfrm>
          <a:prstGeom prst="rect">
            <a:avLst/>
          </a:prstGeom>
          <a:noFill/>
          <a:ln>
            <a:noFill/>
          </a:ln>
        </p:spPr>
      </p:pic>
      <p:pic>
        <p:nvPicPr>
          <p:cNvPr id="168" name="Google Shape;168;p65"/>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G4D | Corner art 02">
  <p:cSld name="Blank_1_1_1">
    <p:bg>
      <p:bgPr>
        <a:blipFill>
          <a:blip r:embed="rId2">
            <a:alphaModFix/>
          </a:blip>
          <a:stretch>
            <a:fillRect/>
          </a:stretch>
        </a:blipFill>
        <a:effectLst/>
      </p:bgPr>
    </p:bg>
    <p:spTree>
      <p:nvGrpSpPr>
        <p:cNvPr id="1" name="Shape 169"/>
        <p:cNvGrpSpPr/>
        <p:nvPr/>
      </p:nvGrpSpPr>
      <p:grpSpPr>
        <a:xfrm>
          <a:off x="0" y="0"/>
          <a:ext cx="0" cy="0"/>
          <a:chOff x="0" y="0"/>
          <a:chExt cx="0" cy="0"/>
        </a:xfrm>
      </p:grpSpPr>
      <p:cxnSp>
        <p:nvCxnSpPr>
          <p:cNvPr id="170" name="Google Shape;170;p66"/>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71" name="Google Shape;171;p66"/>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ue Blocks Background">
  <p:cSld name="TITLE_AND_BODY_2">
    <p:spTree>
      <p:nvGrpSpPr>
        <p:cNvPr id="1" name="Shape 176"/>
        <p:cNvGrpSpPr/>
        <p:nvPr/>
      </p:nvGrpSpPr>
      <p:grpSpPr>
        <a:xfrm>
          <a:off x="0" y="0"/>
          <a:ext cx="0" cy="0"/>
          <a:chOff x="0" y="0"/>
          <a:chExt cx="0" cy="0"/>
        </a:xfrm>
      </p:grpSpPr>
      <p:sp>
        <p:nvSpPr>
          <p:cNvPr id="177" name="Google Shape;17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8" name="Google Shape;178;p68"/>
          <p:cNvPicPr preferRelativeResize="0"/>
          <p:nvPr/>
        </p:nvPicPr>
        <p:blipFill>
          <a:blip r:embed="rId2">
            <a:alphaModFix amt="58999"/>
          </a:blip>
          <a:stretch>
            <a:fillRect/>
          </a:stretch>
        </p:blipFill>
        <p:spPr>
          <a:xfrm flipH="1">
            <a:off x="0" y="-1041"/>
            <a:ext cx="9143998" cy="5145590"/>
          </a:xfrm>
          <a:prstGeom prst="rect">
            <a:avLst/>
          </a:prstGeom>
          <a:noFill/>
          <a:ln>
            <a:noFill/>
          </a:ln>
        </p:spPr>
      </p:pic>
      <p:pic>
        <p:nvPicPr>
          <p:cNvPr id="179" name="Google Shape;179;p68"/>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180"/>
        <p:cNvGrpSpPr/>
        <p:nvPr/>
      </p:nvGrpSpPr>
      <p:grpSpPr>
        <a:xfrm>
          <a:off x="0" y="0"/>
          <a:ext cx="0" cy="0"/>
          <a:chOff x="0" y="0"/>
          <a:chExt cx="0" cy="0"/>
        </a:xfrm>
      </p:grpSpPr>
      <p:sp>
        <p:nvSpPr>
          <p:cNvPr id="181" name="Google Shape;181;p69"/>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82" name="Google Shape;182;p6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rmAutofit fontScale="700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83" name="Google Shape;183;p6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ue Background 1 1 1">
  <p:cSld name="CUSTOM_29_1_1_1_2">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7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344043" y="342900"/>
            <a:ext cx="8455914" cy="44577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2288334" y="2634916"/>
            <a:ext cx="6511623" cy="1371599"/>
          </a:xfrm>
          <a:solidFill>
            <a:schemeClr val="accent3">
              <a:alpha val="90000"/>
            </a:schemeClr>
          </a:solidFill>
        </p:spPr>
        <p:txBody>
          <a:bodyPr lIns="1371600" tIns="0" bIns="0" anchor="ctr">
            <a:noAutofit/>
          </a:bodyPr>
          <a:lstStyle>
            <a:lvl1pPr algn="ctr">
              <a:defRPr sz="405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26632105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ection Title - Yellow">
  <p:cSld name="1_Section Title - Yellow">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extLst>
      <p:ext uri="{BB962C8B-B14F-4D97-AF65-F5344CB8AC3E}">
        <p14:creationId xmlns:p14="http://schemas.microsoft.com/office/powerpoint/2010/main" val="384492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Roboto Mono Light"/>
                <a:ea typeface="Roboto Mono Light"/>
                <a:cs typeface="Roboto Mono Light"/>
                <a:sym typeface="Roboto Mono Light"/>
              </a:defRPr>
            </a:lvl1pPr>
            <a:lvl2pPr lvl="1">
              <a:spcBef>
                <a:spcPts val="0"/>
              </a:spcBef>
              <a:spcAft>
                <a:spcPts val="0"/>
              </a:spcAft>
              <a:buSzPts val="2800"/>
              <a:buNone/>
              <a:defRPr>
                <a:latin typeface="Roboto Mono Light"/>
                <a:ea typeface="Roboto Mono Light"/>
                <a:cs typeface="Roboto Mono Light"/>
                <a:sym typeface="Roboto Mono Light"/>
              </a:defRPr>
            </a:lvl2pPr>
            <a:lvl3pPr lvl="2">
              <a:spcBef>
                <a:spcPts val="0"/>
              </a:spcBef>
              <a:spcAft>
                <a:spcPts val="0"/>
              </a:spcAft>
              <a:buSzPts val="2800"/>
              <a:buNone/>
              <a:defRPr>
                <a:latin typeface="Roboto Mono Light"/>
                <a:ea typeface="Roboto Mono Light"/>
                <a:cs typeface="Roboto Mono Light"/>
                <a:sym typeface="Roboto Mono Light"/>
              </a:defRPr>
            </a:lvl3pPr>
            <a:lvl4pPr lvl="3">
              <a:spcBef>
                <a:spcPts val="0"/>
              </a:spcBef>
              <a:spcAft>
                <a:spcPts val="0"/>
              </a:spcAft>
              <a:buSzPts val="2800"/>
              <a:buNone/>
              <a:defRPr>
                <a:latin typeface="Roboto Mono Light"/>
                <a:ea typeface="Roboto Mono Light"/>
                <a:cs typeface="Roboto Mono Light"/>
                <a:sym typeface="Roboto Mono Light"/>
              </a:defRPr>
            </a:lvl4pPr>
            <a:lvl5pPr lvl="4">
              <a:spcBef>
                <a:spcPts val="0"/>
              </a:spcBef>
              <a:spcAft>
                <a:spcPts val="0"/>
              </a:spcAft>
              <a:buSzPts val="2800"/>
              <a:buNone/>
              <a:defRPr>
                <a:latin typeface="Roboto Mono Light"/>
                <a:ea typeface="Roboto Mono Light"/>
                <a:cs typeface="Roboto Mono Light"/>
                <a:sym typeface="Roboto Mono Light"/>
              </a:defRPr>
            </a:lvl5pPr>
            <a:lvl6pPr lvl="5">
              <a:spcBef>
                <a:spcPts val="0"/>
              </a:spcBef>
              <a:spcAft>
                <a:spcPts val="0"/>
              </a:spcAft>
              <a:buSzPts val="2800"/>
              <a:buNone/>
              <a:defRPr>
                <a:latin typeface="Roboto Mono Light"/>
                <a:ea typeface="Roboto Mono Light"/>
                <a:cs typeface="Roboto Mono Light"/>
                <a:sym typeface="Roboto Mono Light"/>
              </a:defRPr>
            </a:lvl6pPr>
            <a:lvl7pPr lvl="6">
              <a:spcBef>
                <a:spcPts val="0"/>
              </a:spcBef>
              <a:spcAft>
                <a:spcPts val="0"/>
              </a:spcAft>
              <a:buSzPts val="2800"/>
              <a:buNone/>
              <a:defRPr>
                <a:latin typeface="Roboto Mono Light"/>
                <a:ea typeface="Roboto Mono Light"/>
                <a:cs typeface="Roboto Mono Light"/>
                <a:sym typeface="Roboto Mono Light"/>
              </a:defRPr>
            </a:lvl7pPr>
            <a:lvl8pPr lvl="7">
              <a:spcBef>
                <a:spcPts val="0"/>
              </a:spcBef>
              <a:spcAft>
                <a:spcPts val="0"/>
              </a:spcAft>
              <a:buSzPts val="2800"/>
              <a:buNone/>
              <a:defRPr>
                <a:latin typeface="Roboto Mono Light"/>
                <a:ea typeface="Roboto Mono Light"/>
                <a:cs typeface="Roboto Mono Light"/>
                <a:sym typeface="Roboto Mono Light"/>
              </a:defRPr>
            </a:lvl8pPr>
            <a:lvl9pPr lvl="8">
              <a:spcBef>
                <a:spcPts val="0"/>
              </a:spcBef>
              <a:spcAft>
                <a:spcPts val="0"/>
              </a:spcAft>
              <a:buSzPts val="2800"/>
              <a:buNone/>
              <a:defRPr>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4650530" y="0"/>
            <a:ext cx="4571999"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532441" y="273844"/>
            <a:ext cx="4039559" cy="994172"/>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5590788" y="1174894"/>
            <a:ext cx="2551176" cy="2784348"/>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532442"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2593130" y="1419790"/>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532442" y="1776728"/>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2593130" y="1766967"/>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539938"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2600626" y="2882908"/>
            <a:ext cx="1714500" cy="342900"/>
          </a:xfrm>
        </p:spPr>
        <p:txBody>
          <a:bodyPr anchor="b">
            <a:normAutofit/>
          </a:bodyPr>
          <a:lstStyle>
            <a:lvl1pPr marL="0" indent="0">
              <a:buNone/>
              <a:defRPr sz="1500" b="0">
                <a:solidFill>
                  <a:schemeClr val="accent4"/>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539938" y="3239846"/>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2600626" y="3230085"/>
            <a:ext cx="1714500" cy="1028700"/>
          </a:xfrm>
        </p:spPr>
        <p:txBody>
          <a:bodyPr>
            <a:noAutofit/>
          </a:bodyPr>
          <a:lstStyle>
            <a:lvl1pPr marL="0" indent="0">
              <a:lnSpc>
                <a:spcPts val="1500"/>
              </a:lnSpc>
              <a:buNone/>
              <a:defRPr sz="1050"/>
            </a:lvl1pPr>
            <a:lvl2pPr marL="342900" indent="0">
              <a:lnSpc>
                <a:spcPts val="1500"/>
              </a:lnSpc>
              <a:buNone/>
              <a:defRPr sz="1050"/>
            </a:lvl2pPr>
            <a:lvl3pPr marL="685800" indent="0">
              <a:lnSpc>
                <a:spcPts val="1500"/>
              </a:lnSpc>
              <a:buNone/>
              <a:defRPr sz="1050"/>
            </a:lvl3pPr>
            <a:lvl4pPr marL="1028700" indent="0">
              <a:lnSpc>
                <a:spcPts val="1500"/>
              </a:lnSpc>
              <a:buNone/>
              <a:defRPr sz="1050"/>
            </a:lvl4pPr>
            <a:lvl5pPr marL="1371600" indent="0">
              <a:lnSpc>
                <a:spcPts val="1500"/>
              </a:lnSpc>
              <a:buNone/>
              <a:defRPr sz="105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28650" y="4767263"/>
            <a:ext cx="1385888" cy="273844"/>
          </a:xfrm>
        </p:spPr>
        <p:txBody>
          <a:bodyPr/>
          <a:lstStyle/>
          <a:p>
            <a:fld id="{67AA5BCF-9798-4797-AB52-1F34D97E386F}" type="datetime1">
              <a:rPr lang="en-US" smtClean="0"/>
              <a:t>7/27/2024</a:t>
            </a:fld>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5143500" y="4767263"/>
            <a:ext cx="2586038" cy="273844"/>
          </a:xfrm>
        </p:spPr>
        <p:txBody>
          <a:bodyPr/>
          <a:lstStyle>
            <a:lvl1pPr algn="l">
              <a:defRPr/>
            </a:lvl1pPr>
          </a:lstStyle>
          <a:p>
            <a:r>
              <a:rPr lang="en-US"/>
              <a:t>Integrating visual communication and storytelling in Software Engineering</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7817549" y="4767263"/>
            <a:ext cx="685800" cy="273844"/>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838078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8E5-6481-9ED1-38BC-A30E286787B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418EE879-A414-0939-BF54-36BFCA0D924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DF1022-34F1-0612-CB71-C73105CC8113}"/>
              </a:ext>
            </a:extLst>
          </p:cNvPr>
          <p:cNvSpPr>
            <a:spLocks noGrp="1"/>
          </p:cNvSpPr>
          <p:nvPr>
            <p:ph type="dt" sz="half" idx="10"/>
          </p:nvPr>
        </p:nvSpPr>
        <p:spPr/>
        <p:txBody>
          <a:bodyPr/>
          <a:lstStyle/>
          <a:p>
            <a:fld id="{B66A8DA4-84EE-45BF-A872-B1ED95B0A279}" type="datetimeFigureOut">
              <a:rPr lang="en-CA" smtClean="0"/>
              <a:t>2024-07-27</a:t>
            </a:fld>
            <a:endParaRPr lang="en-CA"/>
          </a:p>
        </p:txBody>
      </p:sp>
      <p:sp>
        <p:nvSpPr>
          <p:cNvPr id="5" name="Footer Placeholder 4">
            <a:extLst>
              <a:ext uri="{FF2B5EF4-FFF2-40B4-BE49-F238E27FC236}">
                <a16:creationId xmlns:a16="http://schemas.microsoft.com/office/drawing/2014/main" id="{E5DD7646-9A68-1899-D28C-75010F0F77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8BDCDF-3091-8D76-9E61-2AF603908A4E}"/>
              </a:ext>
            </a:extLst>
          </p:cNvPr>
          <p:cNvSpPr>
            <a:spLocks noGrp="1"/>
          </p:cNvSpPr>
          <p:nvPr>
            <p:ph type="sldNum" sz="quarter" idx="12"/>
          </p:nvPr>
        </p:nvSpPr>
        <p:spPr/>
        <p:txBody>
          <a:bodyPr/>
          <a:lstStyle/>
          <a:p>
            <a:fld id="{216171DA-CAA4-4F65-BE9F-A18E9A2DD7BC}" type="slidenum">
              <a:rPr lang="en-CA" smtClean="0"/>
              <a:t>‹#›</a:t>
            </a:fld>
            <a:endParaRPr lang="en-CA"/>
          </a:p>
        </p:txBody>
      </p:sp>
    </p:spTree>
    <p:extLst>
      <p:ext uri="{BB962C8B-B14F-4D97-AF65-F5344CB8AC3E}">
        <p14:creationId xmlns:p14="http://schemas.microsoft.com/office/powerpoint/2010/main" val="22487013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228833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2686050" y="273844"/>
            <a:ext cx="5465826" cy="994172"/>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143000" y="1455923"/>
            <a:ext cx="6858000" cy="17145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2688336" y="3305556"/>
            <a:ext cx="5465826" cy="1028700"/>
          </a:xfrm>
        </p:spPr>
        <p:txBody>
          <a:bodyPr>
            <a:noAutofit/>
          </a:bodyPr>
          <a:lstStyle>
            <a:lvl1pPr marL="0" indent="0" algn="l">
              <a:lnSpc>
                <a:spcPct val="150000"/>
              </a:lnSpc>
              <a:spcBef>
                <a:spcPts val="0"/>
              </a:spcBef>
              <a:buNone/>
              <a:defRPr sz="1200">
                <a:solidFill>
                  <a:schemeClr val="tx1">
                    <a:lumMod val="65000"/>
                    <a:lumOff val="35000"/>
                  </a:schemeClr>
                </a:solidFill>
              </a:defRPr>
            </a:lvl1pPr>
            <a:lvl2pPr marL="342900" indent="0" algn="ctr">
              <a:lnSpc>
                <a:spcPts val="1650"/>
              </a:lnSpc>
              <a:spcBef>
                <a:spcPts val="0"/>
              </a:spcBef>
              <a:buNone/>
              <a:defRPr sz="1200">
                <a:solidFill>
                  <a:schemeClr val="tx1">
                    <a:lumMod val="65000"/>
                    <a:lumOff val="35000"/>
                  </a:schemeClr>
                </a:solidFill>
              </a:defRPr>
            </a:lvl2pPr>
            <a:lvl3pPr marL="685800" indent="0" algn="ctr">
              <a:lnSpc>
                <a:spcPts val="1650"/>
              </a:lnSpc>
              <a:spcBef>
                <a:spcPts val="0"/>
              </a:spcBef>
              <a:buNone/>
              <a:defRPr sz="1200">
                <a:solidFill>
                  <a:schemeClr val="tx1">
                    <a:lumMod val="65000"/>
                    <a:lumOff val="35000"/>
                  </a:schemeClr>
                </a:solidFill>
              </a:defRPr>
            </a:lvl3pPr>
            <a:lvl4pPr marL="1028700" indent="0" algn="ctr">
              <a:lnSpc>
                <a:spcPts val="1650"/>
              </a:lnSpc>
              <a:spcBef>
                <a:spcPts val="0"/>
              </a:spcBef>
              <a:buNone/>
              <a:defRPr sz="1200">
                <a:solidFill>
                  <a:schemeClr val="tx1">
                    <a:lumMod val="65000"/>
                    <a:lumOff val="35000"/>
                  </a:schemeClr>
                </a:solidFill>
              </a:defRPr>
            </a:lvl4pPr>
            <a:lvl5pPr marL="1371600" indent="0" algn="ctr">
              <a:lnSpc>
                <a:spcPts val="1650"/>
              </a:lnSpc>
              <a:spcBef>
                <a:spcPts val="0"/>
              </a:spcBef>
              <a:buNone/>
              <a:defRPr sz="12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AD592A30-795C-4132-B3B6-1F2680AF707E}"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5495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001636" y="1288801"/>
            <a:ext cx="1714500" cy="267462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001636" y="4019850"/>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001636" y="4307254"/>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2815527" y="1289099"/>
            <a:ext cx="1714500" cy="267462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2815527"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2815527"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4629418" y="1288801"/>
            <a:ext cx="1714500" cy="267462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4629418"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4629418"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6433784" y="1289099"/>
            <a:ext cx="1714500" cy="267462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6433784" y="4020147"/>
            <a:ext cx="1714500" cy="273844"/>
          </a:xfrm>
        </p:spPr>
        <p:txBody>
          <a:bodyPr anchor="ctr" anchorCtr="0">
            <a:noAutofit/>
          </a:bodyPr>
          <a:lstStyle>
            <a:lvl1pPr marL="0" indent="0" algn="ctr">
              <a:buNone/>
              <a:defRPr sz="1200">
                <a:latin typeface="+mj-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6433784" y="4307551"/>
            <a:ext cx="1714500" cy="273844"/>
          </a:xfrm>
        </p:spPr>
        <p:txBody>
          <a:bodyPr>
            <a:noAutofit/>
          </a:bodyPr>
          <a:lstStyle>
            <a:lvl1pPr marL="0" indent="0" algn="ctr">
              <a:buNone/>
              <a:defRPr sz="1050">
                <a:latin typeface="+mn-lt"/>
              </a:defRPr>
            </a:lvl1pPr>
            <a:lvl2pPr marL="342900" indent="0">
              <a:buNone/>
              <a:defRPr sz="1050">
                <a:latin typeface="+mj-lt"/>
              </a:defRPr>
            </a:lvl2pPr>
            <a:lvl3pPr marL="685800" indent="0">
              <a:buNone/>
              <a:defRPr sz="1050">
                <a:latin typeface="+mj-lt"/>
              </a:defRPr>
            </a:lvl3pPr>
            <a:lvl4pPr marL="1028700" indent="0">
              <a:buNone/>
              <a:defRPr sz="1050">
                <a:latin typeface="+mj-lt"/>
              </a:defRPr>
            </a:lvl4pPr>
            <a:lvl5pPr marL="1371600" indent="0">
              <a:buNone/>
              <a:defRPr sz="105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6A7FC9CE-4706-46B4-A464-D546F0732405}" type="datetime1">
              <a:rPr lang="en-US" smtClean="0"/>
              <a:t>7/27/2024</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Integrating visual communication and storytelling in Software Engineering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6580471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143" y="3429000"/>
            <a:ext cx="9141714" cy="17145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43729" y="1272292"/>
            <a:ext cx="2407748" cy="2735704"/>
          </a:xfrm>
          <a:solidFill>
            <a:schemeClr val="bg1"/>
          </a:solidFill>
          <a:ln w="12700">
            <a:solidFill>
              <a:schemeClr val="tx2">
                <a:lumMod val="20000"/>
                <a:lumOff val="80000"/>
              </a:schemeClr>
            </a:solidFill>
          </a:ln>
        </p:spPr>
        <p:txBody>
          <a:bodyPr lIns="91440" tIns="457200">
            <a:noAutofit/>
          </a:bodyPr>
          <a:lstStyle>
            <a:lvl1pPr marL="0" indent="0" algn="ctr">
              <a:buNone/>
              <a:defRPr sz="24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21695"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fld id="{687716A9-384E-421D-B848-C98AB111352C}" type="datetime1">
              <a:rPr lang="en-US" smtClean="0"/>
              <a:t>7/27/2024</a:t>
            </a:fld>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3387471"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3574161"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Integrating visual communication and storytelling in Software Engineering</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6111573" y="1272292"/>
            <a:ext cx="2407158" cy="2736342"/>
          </a:xfrm>
          <a:solidFill>
            <a:schemeClr val="bg1"/>
          </a:solidFill>
          <a:ln w="12700">
            <a:solidFill>
              <a:schemeClr val="tx2">
                <a:lumMod val="20000"/>
                <a:lumOff val="80000"/>
              </a:schemeClr>
            </a:solidFill>
          </a:ln>
        </p:spPr>
        <p:txBody>
          <a:bodyPr tIns="457200">
            <a:noAutofit/>
          </a:bodyPr>
          <a:lstStyle>
            <a:lvl1pPr marL="0" indent="0" algn="ctr">
              <a:buNone/>
              <a:defRPr sz="24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6282848" y="2063022"/>
            <a:ext cx="2057400" cy="1849412"/>
          </a:xfrm>
        </p:spPr>
        <p:txBody>
          <a:bodyPr>
            <a:normAutofit/>
          </a:bodyPr>
          <a:lstStyle>
            <a:lvl1pPr marL="0" indent="0" algn="ctr">
              <a:buFont typeface="Arial" panose="020B0604020202020204" pitchFamily="34" charset="0"/>
              <a:buNone/>
              <a:defRPr sz="105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70172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Subtitle - Blue">
  <p:cSld name="Subtitle - Blue">
    <p:spTree>
      <p:nvGrpSpPr>
        <p:cNvPr id="1" name="Shape 38"/>
        <p:cNvGrpSpPr/>
        <p:nvPr/>
      </p:nvGrpSpPr>
      <p:grpSpPr>
        <a:xfrm>
          <a:off x="0" y="0"/>
          <a:ext cx="0" cy="0"/>
          <a:chOff x="0" y="0"/>
          <a:chExt cx="0" cy="0"/>
        </a:xfrm>
      </p:grpSpPr>
      <p:sp>
        <p:nvSpPr>
          <p:cNvPr id="39" name="Google Shape;39;p9"/>
          <p:cNvSpPr txBox="1"/>
          <p:nvPr/>
        </p:nvSpPr>
        <p:spPr>
          <a:xfrm>
            <a:off x="912983" y="1893330"/>
            <a:ext cx="6788025" cy="1034775"/>
          </a:xfrm>
          <a:prstGeom prst="rect">
            <a:avLst/>
          </a:prstGeom>
          <a:noFill/>
          <a:ln>
            <a:noFill/>
          </a:ln>
        </p:spPr>
        <p:txBody>
          <a:bodyPr spcFirstLastPara="1" wrap="square" lIns="34284" tIns="34284" rIns="34284" bIns="34284" anchor="t" anchorCtr="0">
            <a:noAutofit/>
          </a:bodyPr>
          <a:lstStyle/>
          <a:p>
            <a:pPr marL="238125" lvl="0" indent="-83344" algn="l" rtl="0">
              <a:spcBef>
                <a:spcPts val="2213"/>
              </a:spcBef>
              <a:spcAft>
                <a:spcPts val="0"/>
              </a:spcAft>
              <a:buNone/>
            </a:pPr>
            <a:endParaRPr sz="1950">
              <a:latin typeface="Helvetica Neue"/>
              <a:ea typeface="Helvetica Neue"/>
              <a:cs typeface="Helvetica Neue"/>
              <a:sym typeface="Helvetica Neue"/>
            </a:endParaRPr>
          </a:p>
        </p:txBody>
      </p:sp>
      <p:sp>
        <p:nvSpPr>
          <p:cNvPr id="40" name="Google Shape;40;p9"/>
          <p:cNvSpPr txBox="1">
            <a:spLocks noGrp="1"/>
          </p:cNvSpPr>
          <p:nvPr>
            <p:ph type="title"/>
          </p:nvPr>
        </p:nvSpPr>
        <p:spPr>
          <a:xfrm>
            <a:off x="854512" y="1178831"/>
            <a:ext cx="5453438"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929090" y="1833263"/>
            <a:ext cx="6398213"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929090" y="2288465"/>
            <a:ext cx="5941238"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934720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Plain - Half slide">
  <p:cSld name="Plain - Half slide">
    <p:spTree>
      <p:nvGrpSpPr>
        <p:cNvPr id="1" name="Shape 32"/>
        <p:cNvGrpSpPr/>
        <p:nvPr/>
      </p:nvGrpSpPr>
      <p:grpSpPr>
        <a:xfrm>
          <a:off x="0" y="0"/>
          <a:ext cx="0" cy="0"/>
          <a:chOff x="0" y="0"/>
          <a:chExt cx="0" cy="0"/>
        </a:xfrm>
      </p:grpSpPr>
      <p:sp>
        <p:nvSpPr>
          <p:cNvPr id="33" name="Google Shape;33;p8"/>
          <p:cNvSpPr txBox="1"/>
          <p:nvPr/>
        </p:nvSpPr>
        <p:spPr>
          <a:xfrm>
            <a:off x="435149" y="1198295"/>
            <a:ext cx="6788025" cy="1034775"/>
          </a:xfrm>
          <a:prstGeom prst="rect">
            <a:avLst/>
          </a:prstGeom>
          <a:noFill/>
          <a:ln>
            <a:noFill/>
          </a:ln>
        </p:spPr>
        <p:txBody>
          <a:bodyPr spcFirstLastPara="1" wrap="square" lIns="34285" tIns="34285" rIns="34285" bIns="34285" anchor="t" anchorCtr="0">
            <a:noAutofit/>
          </a:bodyPr>
          <a:lstStyle/>
          <a:p>
            <a:pPr marL="238125" lvl="0" indent="-83344" algn="l" rtl="0">
              <a:spcBef>
                <a:spcPts val="2213"/>
              </a:spcBef>
              <a:spcAft>
                <a:spcPts val="0"/>
              </a:spcAft>
              <a:buNone/>
            </a:pPr>
            <a:endParaRPr sz="1950">
              <a:solidFill>
                <a:schemeClr val="dk2"/>
              </a:solidFill>
              <a:latin typeface="Helvetica Neue"/>
              <a:ea typeface="Helvetica Neue"/>
              <a:cs typeface="Helvetica Neue"/>
              <a:sym typeface="Helvetica Neue"/>
            </a:endParaRPr>
          </a:p>
        </p:txBody>
      </p:sp>
      <p:sp>
        <p:nvSpPr>
          <p:cNvPr id="34" name="Google Shape;34;p8"/>
          <p:cNvSpPr txBox="1">
            <a:spLocks noGrp="1"/>
          </p:cNvSpPr>
          <p:nvPr>
            <p:ph type="body" idx="1"/>
          </p:nvPr>
        </p:nvSpPr>
        <p:spPr>
          <a:xfrm>
            <a:off x="451256" y="1593431"/>
            <a:ext cx="3313125" cy="503184"/>
          </a:xfrm>
          <a:prstGeom prst="rect">
            <a:avLst/>
          </a:prstGeom>
        </p:spPr>
        <p:txBody>
          <a:bodyPr spcFirstLastPara="1" wrap="square" lIns="91425" tIns="91425" rIns="91425" bIns="91425" anchor="t" anchorCtr="0">
            <a:spAutoFit/>
          </a:bodyPr>
          <a:lstStyle>
            <a:lvl1pPr marL="171450" lvl="0"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1pPr>
            <a:lvl2pPr marL="342900" lvl="1" indent="-200025" rtl="0">
              <a:spcBef>
                <a:spcPts val="0"/>
              </a:spcBef>
              <a:spcAft>
                <a:spcPts val="0"/>
              </a:spcAft>
              <a:buSzPts val="4800"/>
              <a:buFont typeface="Open Sans Light"/>
              <a:buChar char="○"/>
              <a:defRPr sz="1800">
                <a:latin typeface="Open Sans Light"/>
                <a:ea typeface="Open Sans Light"/>
                <a:cs typeface="Open Sans Light"/>
                <a:sym typeface="Open Sans Light"/>
              </a:defRPr>
            </a:lvl2pPr>
            <a:lvl3pPr marL="514350" lvl="2"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3pPr>
            <a:lvl4pPr marL="685800" lvl="3" indent="-171450" rtl="0">
              <a:spcBef>
                <a:spcPts val="0"/>
              </a:spcBef>
              <a:spcAft>
                <a:spcPts val="0"/>
              </a:spcAft>
              <a:buSzPts val="3600"/>
              <a:buFont typeface="Open Sans Light"/>
              <a:buChar char="●"/>
              <a:defRPr sz="1350">
                <a:latin typeface="Open Sans Light"/>
                <a:ea typeface="Open Sans Light"/>
                <a:cs typeface="Open Sans Light"/>
                <a:sym typeface="Open Sans Light"/>
              </a:defRPr>
            </a:lvl4pPr>
            <a:lvl5pPr marL="857250" lvl="4"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5pPr>
            <a:lvl6pPr marL="1028700" lvl="5"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6pPr>
            <a:lvl7pPr marL="1200150" lvl="6"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7pPr>
            <a:lvl8pPr marL="1371600" lvl="7"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8pPr>
            <a:lvl9pPr marL="1543050" lvl="8" indent="-157163" rtl="0">
              <a:spcBef>
                <a:spcPts val="0"/>
              </a:spcBef>
              <a:spcAft>
                <a:spcPts val="0"/>
              </a:spcAft>
              <a:buSzPts val="3000"/>
              <a:buFont typeface="Open Sans Light"/>
              <a:buChar char="■"/>
              <a:defRPr sz="1125">
                <a:latin typeface="Open Sans Light"/>
                <a:ea typeface="Open Sans Light"/>
                <a:cs typeface="Open Sans Light"/>
                <a:sym typeface="Open Sans Light"/>
              </a:defRPr>
            </a:lvl9pPr>
          </a:lstStyle>
          <a:p>
            <a:endParaRPr/>
          </a:p>
        </p:txBody>
      </p:sp>
      <p:sp>
        <p:nvSpPr>
          <p:cNvPr id="35" name="Google Shape;35;p8"/>
          <p:cNvSpPr txBox="1">
            <a:spLocks noGrp="1"/>
          </p:cNvSpPr>
          <p:nvPr>
            <p:ph type="title"/>
          </p:nvPr>
        </p:nvSpPr>
        <p:spPr>
          <a:xfrm>
            <a:off x="347644" y="483797"/>
            <a:ext cx="3520350" cy="1029112"/>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3488">
                <a:solidFill>
                  <a:schemeClr val="dk1"/>
                </a:solidFill>
                <a:latin typeface="Google Sans"/>
                <a:ea typeface="Google Sans"/>
                <a:cs typeface="Google Sans"/>
                <a:sym typeface="Google Sans"/>
              </a:defRPr>
            </a:lvl1pPr>
            <a:lvl2pPr lvl="1" rtl="0">
              <a:spcBef>
                <a:spcPts val="0"/>
              </a:spcBef>
              <a:spcAft>
                <a:spcPts val="0"/>
              </a:spcAft>
              <a:buNone/>
              <a:defRPr sz="3488">
                <a:latin typeface="Google Sans"/>
                <a:ea typeface="Google Sans"/>
                <a:cs typeface="Google Sans"/>
                <a:sym typeface="Google Sans"/>
              </a:defRPr>
            </a:lvl2pPr>
            <a:lvl3pPr lvl="2" rtl="0">
              <a:spcBef>
                <a:spcPts val="0"/>
              </a:spcBef>
              <a:spcAft>
                <a:spcPts val="0"/>
              </a:spcAft>
              <a:buNone/>
              <a:defRPr sz="3488">
                <a:latin typeface="Google Sans"/>
                <a:ea typeface="Google Sans"/>
                <a:cs typeface="Google Sans"/>
                <a:sym typeface="Google Sans"/>
              </a:defRPr>
            </a:lvl3pPr>
            <a:lvl4pPr lvl="3" rtl="0">
              <a:spcBef>
                <a:spcPts val="0"/>
              </a:spcBef>
              <a:spcAft>
                <a:spcPts val="0"/>
              </a:spcAft>
              <a:buNone/>
              <a:defRPr sz="3488">
                <a:latin typeface="Google Sans"/>
                <a:ea typeface="Google Sans"/>
                <a:cs typeface="Google Sans"/>
                <a:sym typeface="Google Sans"/>
              </a:defRPr>
            </a:lvl4pPr>
            <a:lvl5pPr lvl="4" rtl="0">
              <a:spcBef>
                <a:spcPts val="0"/>
              </a:spcBef>
              <a:spcAft>
                <a:spcPts val="0"/>
              </a:spcAft>
              <a:buNone/>
              <a:defRPr sz="3488">
                <a:latin typeface="Google Sans"/>
                <a:ea typeface="Google Sans"/>
                <a:cs typeface="Google Sans"/>
                <a:sym typeface="Google Sans"/>
              </a:defRPr>
            </a:lvl5pPr>
            <a:lvl6pPr lvl="5" rtl="0">
              <a:spcBef>
                <a:spcPts val="0"/>
              </a:spcBef>
              <a:spcAft>
                <a:spcPts val="0"/>
              </a:spcAft>
              <a:buNone/>
              <a:defRPr sz="3488">
                <a:latin typeface="Google Sans"/>
                <a:ea typeface="Google Sans"/>
                <a:cs typeface="Google Sans"/>
                <a:sym typeface="Google Sans"/>
              </a:defRPr>
            </a:lvl6pPr>
            <a:lvl7pPr lvl="6" rtl="0">
              <a:spcBef>
                <a:spcPts val="0"/>
              </a:spcBef>
              <a:spcAft>
                <a:spcPts val="0"/>
              </a:spcAft>
              <a:buNone/>
              <a:defRPr sz="3488">
                <a:latin typeface="Google Sans"/>
                <a:ea typeface="Google Sans"/>
                <a:cs typeface="Google Sans"/>
                <a:sym typeface="Google Sans"/>
              </a:defRPr>
            </a:lvl7pPr>
            <a:lvl8pPr lvl="7" rtl="0">
              <a:spcBef>
                <a:spcPts val="0"/>
              </a:spcBef>
              <a:spcAft>
                <a:spcPts val="0"/>
              </a:spcAft>
              <a:buNone/>
              <a:defRPr sz="3488">
                <a:latin typeface="Google Sans"/>
                <a:ea typeface="Google Sans"/>
                <a:cs typeface="Google Sans"/>
                <a:sym typeface="Google Sans"/>
              </a:defRPr>
            </a:lvl8pPr>
            <a:lvl9pPr lvl="8" rtl="0">
              <a:spcBef>
                <a:spcPts val="0"/>
              </a:spcBef>
              <a:spcAft>
                <a:spcPts val="0"/>
              </a:spcAft>
              <a:buNone/>
              <a:defRPr sz="3488">
                <a:latin typeface="Google Sans"/>
                <a:ea typeface="Google Sans"/>
                <a:cs typeface="Google Sans"/>
                <a:sym typeface="Google Sans"/>
              </a:defRPr>
            </a:lvl9pPr>
          </a:lstStyle>
          <a:p>
            <a:endParaRPr/>
          </a:p>
        </p:txBody>
      </p:sp>
      <p:sp>
        <p:nvSpPr>
          <p:cNvPr id="36" name="Google Shape;36;p8"/>
          <p:cNvSpPr txBox="1">
            <a:spLocks noGrp="1"/>
          </p:cNvSpPr>
          <p:nvPr>
            <p:ph type="subTitle" idx="2"/>
          </p:nvPr>
        </p:nvSpPr>
        <p:spPr>
          <a:xfrm>
            <a:off x="422681" y="1138228"/>
            <a:ext cx="3313125" cy="503184"/>
          </a:xfrm>
          <a:prstGeom prst="rect">
            <a:avLst/>
          </a:prstGeom>
        </p:spPr>
        <p:txBody>
          <a:bodyPr spcFirstLastPara="1" wrap="square" lIns="91425" tIns="91425" rIns="91425" bIns="91425" anchor="t" anchorCtr="0">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7" name="Google Shape;37;p8"/>
          <p:cNvSpPr/>
          <p:nvPr/>
        </p:nvSpPr>
        <p:spPr>
          <a:xfrm>
            <a:off x="4598616" y="4556"/>
            <a:ext cx="4545338"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285" tIns="34285" rIns="34285" bIns="34285" anchor="ctr" anchorCtr="0">
            <a:noAutofit/>
          </a:bodyPr>
          <a:lstStyle/>
          <a:p>
            <a:pPr marL="0" lvl="0" indent="0" algn="l" rtl="0">
              <a:spcBef>
                <a:spcPts val="0"/>
              </a:spcBef>
              <a:spcAft>
                <a:spcPts val="0"/>
              </a:spcAft>
              <a:buNone/>
            </a:pPr>
            <a:endParaRPr sz="675"/>
          </a:p>
        </p:txBody>
      </p:sp>
    </p:spTree>
    <p:extLst>
      <p:ext uri="{BB962C8B-B14F-4D97-AF65-F5344CB8AC3E}">
        <p14:creationId xmlns:p14="http://schemas.microsoft.com/office/powerpoint/2010/main" val="27566151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mp; Two Columns" type="twoColTx">
  <p:cSld name="TITLE_AND_TWO_COLUMNS">
    <p:spTree>
      <p:nvGrpSpPr>
        <p:cNvPr id="1" name="Shape 190"/>
        <p:cNvGrpSpPr/>
        <p:nvPr/>
      </p:nvGrpSpPr>
      <p:grpSpPr>
        <a:xfrm>
          <a:off x="0" y="0"/>
          <a:ext cx="0" cy="0"/>
          <a:chOff x="0" y="0"/>
          <a:chExt cx="0" cy="0"/>
        </a:xfrm>
      </p:grpSpPr>
      <p:sp>
        <p:nvSpPr>
          <p:cNvPr id="191" name="Google Shape;19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72"/>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3" name="Google Shape;19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4" name="Google Shape;194;p72"/>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195"/>
        <p:cNvGrpSpPr/>
        <p:nvPr/>
      </p:nvGrpSpPr>
      <p:grpSpPr>
        <a:xfrm>
          <a:off x="0" y="0"/>
          <a:ext cx="0" cy="0"/>
          <a:chOff x="0" y="0"/>
          <a:chExt cx="0" cy="0"/>
        </a:xfrm>
      </p:grpSpPr>
      <p:sp>
        <p:nvSpPr>
          <p:cNvPr id="196" name="Google Shape;196;p7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73"/>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Char char="■"/>
              <a:defRPr sz="1600">
                <a:solidFill>
                  <a:srgbClr val="5F6368"/>
                </a:solidFill>
              </a:defRPr>
            </a:lvl9pPr>
          </a:lstStyle>
          <a:p>
            <a:endParaRPr/>
          </a:p>
        </p:txBody>
      </p:sp>
      <p:sp>
        <p:nvSpPr>
          <p:cNvPr id="198" name="Google Shape;19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73"/>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200"/>
        <p:cNvGrpSpPr/>
        <p:nvPr/>
      </p:nvGrpSpPr>
      <p:grpSpPr>
        <a:xfrm>
          <a:off x="0" y="0"/>
          <a:ext cx="0" cy="0"/>
          <a:chOff x="0" y="0"/>
          <a:chExt cx="0" cy="0"/>
        </a:xfrm>
      </p:grpSpPr>
      <p:sp>
        <p:nvSpPr>
          <p:cNvPr id="201" name="Google Shape;201;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2" name="Google Shape;202;p74"/>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203" name="Google Shape;203;p74"/>
          <p:cNvPicPr preferRelativeResize="0"/>
          <p:nvPr/>
        </p:nvPicPr>
        <p:blipFill>
          <a:blip r:embed="rId2">
            <a:alphaModFix/>
          </a:blip>
          <a:stretch>
            <a:fillRect/>
          </a:stretch>
        </p:blipFill>
        <p:spPr>
          <a:xfrm>
            <a:off x="5149834" y="0"/>
            <a:ext cx="3994166" cy="5143500"/>
          </a:xfrm>
          <a:prstGeom prst="rect">
            <a:avLst/>
          </a:prstGeom>
          <a:noFill/>
          <a:ln>
            <a:noFill/>
          </a:ln>
        </p:spPr>
      </p:pic>
      <p:pic>
        <p:nvPicPr>
          <p:cNvPr id="204" name="Google Shape;204;p74"/>
          <p:cNvPicPr preferRelativeResize="0"/>
          <p:nvPr/>
        </p:nvPicPr>
        <p:blipFill rotWithShape="1">
          <a:blip r:embed="rId3">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White Logo" type="blank">
  <p:cSld name="BLANK">
    <p:spTree>
      <p:nvGrpSpPr>
        <p:cNvPr id="1" name="Shape 205"/>
        <p:cNvGrpSpPr/>
        <p:nvPr/>
      </p:nvGrpSpPr>
      <p:grpSpPr>
        <a:xfrm>
          <a:off x="0" y="0"/>
          <a:ext cx="0" cy="0"/>
          <a:chOff x="0" y="0"/>
          <a:chExt cx="0" cy="0"/>
        </a:xfrm>
      </p:grpSpPr>
      <p:sp>
        <p:nvSpPr>
          <p:cNvPr id="206" name="Google Shape;206;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7" name="Google Shape;207;p75"/>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olor Logo">
  <p:cSld name="CUSTOM_16">
    <p:spTree>
      <p:nvGrpSpPr>
        <p:cNvPr id="1" name="Shape 208"/>
        <p:cNvGrpSpPr/>
        <p:nvPr/>
      </p:nvGrpSpPr>
      <p:grpSpPr>
        <a:xfrm>
          <a:off x="0" y="0"/>
          <a:ext cx="0" cy="0"/>
          <a:chOff x="0" y="0"/>
          <a:chExt cx="0" cy="0"/>
        </a:xfrm>
      </p:grpSpPr>
      <p:pic>
        <p:nvPicPr>
          <p:cNvPr id="209" name="Google Shape;209;p76"/>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Red Background">
  <p:cSld name="CUSTOM_17">
    <p:spTree>
      <p:nvGrpSpPr>
        <p:cNvPr id="1" name="Shape 210"/>
        <p:cNvGrpSpPr/>
        <p:nvPr/>
      </p:nvGrpSpPr>
      <p:grpSpPr>
        <a:xfrm>
          <a:off x="0" y="0"/>
          <a:ext cx="0" cy="0"/>
          <a:chOff x="0" y="0"/>
          <a:chExt cx="0" cy="0"/>
        </a:xfrm>
      </p:grpSpPr>
      <p:sp>
        <p:nvSpPr>
          <p:cNvPr id="211" name="Google Shape;211;p77"/>
          <p:cNvSpPr/>
          <p:nvPr/>
        </p:nvSpPr>
        <p:spPr>
          <a:xfrm>
            <a:off x="0" y="-8500"/>
            <a:ext cx="9144000" cy="514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7"/>
          <p:cNvSpPr txBox="1">
            <a:spLocks noGrp="1"/>
          </p:cNvSpPr>
          <p:nvPr>
            <p:ph type="ctrTitle"/>
          </p:nvPr>
        </p:nvSpPr>
        <p:spPr>
          <a:xfrm>
            <a:off x="480060" y="2148840"/>
            <a:ext cx="6432900" cy="1047000"/>
          </a:xfrm>
          <a:prstGeom prst="rect">
            <a:avLst/>
          </a:prstGeom>
        </p:spPr>
        <p:txBody>
          <a:bodyPr spcFirstLastPara="1" wrap="square" lIns="0" tIns="0" rIns="0" bIns="0" anchor="b" anchorCtr="0">
            <a:noAutofit/>
          </a:bodyPr>
          <a:lstStyle>
            <a:lvl1pPr lvl="0" rtl="0">
              <a:lnSpc>
                <a:spcPct val="85000"/>
              </a:lnSpc>
              <a:spcBef>
                <a:spcPts val="0"/>
              </a:spcBef>
              <a:spcAft>
                <a:spcPts val="0"/>
              </a:spcAft>
              <a:buSzPts val="6000"/>
              <a:buFont typeface="Google Sans"/>
              <a:buNone/>
              <a:defRPr sz="6000" b="1">
                <a:latin typeface="Google Sans"/>
                <a:ea typeface="Google Sans"/>
                <a:cs typeface="Google Sans"/>
                <a:sym typeface="Google Sans"/>
              </a:defRPr>
            </a:lvl1pPr>
            <a:lvl2pPr lvl="1" algn="ctr" rtl="0">
              <a:lnSpc>
                <a:spcPct val="85000"/>
              </a:lnSpc>
              <a:spcBef>
                <a:spcPts val="0"/>
              </a:spcBef>
              <a:spcAft>
                <a:spcPts val="0"/>
              </a:spcAft>
              <a:buSzPts val="6000"/>
              <a:buNone/>
              <a:defRPr sz="6000"/>
            </a:lvl2pPr>
            <a:lvl3pPr lvl="2" algn="ctr" rtl="0">
              <a:lnSpc>
                <a:spcPct val="85000"/>
              </a:lnSpc>
              <a:spcBef>
                <a:spcPts val="0"/>
              </a:spcBef>
              <a:spcAft>
                <a:spcPts val="0"/>
              </a:spcAft>
              <a:buSzPts val="6000"/>
              <a:buNone/>
              <a:defRPr sz="6000"/>
            </a:lvl3pPr>
            <a:lvl4pPr lvl="3" algn="ctr" rtl="0">
              <a:lnSpc>
                <a:spcPct val="85000"/>
              </a:lnSpc>
              <a:spcBef>
                <a:spcPts val="0"/>
              </a:spcBef>
              <a:spcAft>
                <a:spcPts val="0"/>
              </a:spcAft>
              <a:buSzPts val="6000"/>
              <a:buNone/>
              <a:defRPr sz="6000"/>
            </a:lvl4pPr>
            <a:lvl5pPr lvl="4" algn="ctr" rtl="0">
              <a:lnSpc>
                <a:spcPct val="85000"/>
              </a:lnSpc>
              <a:spcBef>
                <a:spcPts val="0"/>
              </a:spcBef>
              <a:spcAft>
                <a:spcPts val="0"/>
              </a:spcAft>
              <a:buSzPts val="6000"/>
              <a:buNone/>
              <a:defRPr sz="6000"/>
            </a:lvl5pPr>
            <a:lvl6pPr lvl="5" algn="ctr" rtl="0">
              <a:lnSpc>
                <a:spcPct val="85000"/>
              </a:lnSpc>
              <a:spcBef>
                <a:spcPts val="0"/>
              </a:spcBef>
              <a:spcAft>
                <a:spcPts val="0"/>
              </a:spcAft>
              <a:buSzPts val="6000"/>
              <a:buNone/>
              <a:defRPr sz="6000"/>
            </a:lvl6pPr>
            <a:lvl7pPr lvl="6" algn="ctr" rtl="0">
              <a:lnSpc>
                <a:spcPct val="85000"/>
              </a:lnSpc>
              <a:spcBef>
                <a:spcPts val="0"/>
              </a:spcBef>
              <a:spcAft>
                <a:spcPts val="0"/>
              </a:spcAft>
              <a:buSzPts val="6000"/>
              <a:buNone/>
              <a:defRPr sz="6000"/>
            </a:lvl7pPr>
            <a:lvl8pPr lvl="7" algn="ctr" rtl="0">
              <a:lnSpc>
                <a:spcPct val="85000"/>
              </a:lnSpc>
              <a:spcBef>
                <a:spcPts val="0"/>
              </a:spcBef>
              <a:spcAft>
                <a:spcPts val="0"/>
              </a:spcAft>
              <a:buSzPts val="6000"/>
              <a:buNone/>
              <a:defRPr sz="6000"/>
            </a:lvl8pPr>
            <a:lvl9pPr lvl="8" algn="ctr" rtl="0">
              <a:lnSpc>
                <a:spcPct val="85000"/>
              </a:lnSpc>
              <a:spcBef>
                <a:spcPts val="0"/>
              </a:spcBef>
              <a:spcAft>
                <a:spcPts val="0"/>
              </a:spcAft>
              <a:buSzPts val="6000"/>
              <a:buNone/>
              <a:defRPr sz="6000"/>
            </a:lvl9pPr>
          </a:lstStyle>
          <a:p>
            <a:endParaRPr/>
          </a:p>
        </p:txBody>
      </p:sp>
      <p:pic>
        <p:nvPicPr>
          <p:cNvPr id="213" name="Google Shape;213;p77"/>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ustom Layout 2">
  <p:cSld name="CUSTOM_18">
    <p:spTree>
      <p:nvGrpSpPr>
        <p:cNvPr id="1" name="Shape 214"/>
        <p:cNvGrpSpPr/>
        <p:nvPr/>
      </p:nvGrpSpPr>
      <p:grpSpPr>
        <a:xfrm>
          <a:off x="0" y="0"/>
          <a:ext cx="0" cy="0"/>
          <a:chOff x="0" y="0"/>
          <a:chExt cx="0" cy="0"/>
        </a:xfrm>
      </p:grpSpPr>
      <p:sp>
        <p:nvSpPr>
          <p:cNvPr id="215" name="Google Shape;21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atin typeface="Roboto Mono Light"/>
                <a:ea typeface="Roboto Mono Light"/>
                <a:cs typeface="Roboto Mono Light"/>
                <a:sym typeface="Roboto Mono Light"/>
              </a:defRPr>
            </a:lvl1pPr>
            <a:lvl2pPr lvl="1" rtl="0">
              <a:spcBef>
                <a:spcPts val="0"/>
              </a:spcBef>
              <a:spcAft>
                <a:spcPts val="0"/>
              </a:spcAft>
              <a:buSzPts val="2800"/>
              <a:buNone/>
              <a:defRPr>
                <a:latin typeface="Roboto Mono Light"/>
                <a:ea typeface="Roboto Mono Light"/>
                <a:cs typeface="Roboto Mono Light"/>
                <a:sym typeface="Roboto Mono Light"/>
              </a:defRPr>
            </a:lvl2pPr>
            <a:lvl3pPr lvl="2" rtl="0">
              <a:spcBef>
                <a:spcPts val="0"/>
              </a:spcBef>
              <a:spcAft>
                <a:spcPts val="0"/>
              </a:spcAft>
              <a:buSzPts val="2800"/>
              <a:buNone/>
              <a:defRPr>
                <a:latin typeface="Roboto Mono Light"/>
                <a:ea typeface="Roboto Mono Light"/>
                <a:cs typeface="Roboto Mono Light"/>
                <a:sym typeface="Roboto Mono Light"/>
              </a:defRPr>
            </a:lvl3pPr>
            <a:lvl4pPr lvl="3" rtl="0">
              <a:spcBef>
                <a:spcPts val="0"/>
              </a:spcBef>
              <a:spcAft>
                <a:spcPts val="0"/>
              </a:spcAft>
              <a:buSzPts val="2800"/>
              <a:buNone/>
              <a:defRPr>
                <a:latin typeface="Roboto Mono Light"/>
                <a:ea typeface="Roboto Mono Light"/>
                <a:cs typeface="Roboto Mono Light"/>
                <a:sym typeface="Roboto Mono Light"/>
              </a:defRPr>
            </a:lvl4pPr>
            <a:lvl5pPr lvl="4" rtl="0">
              <a:spcBef>
                <a:spcPts val="0"/>
              </a:spcBef>
              <a:spcAft>
                <a:spcPts val="0"/>
              </a:spcAft>
              <a:buSzPts val="2800"/>
              <a:buNone/>
              <a:defRPr>
                <a:latin typeface="Roboto Mono Light"/>
                <a:ea typeface="Roboto Mono Light"/>
                <a:cs typeface="Roboto Mono Light"/>
                <a:sym typeface="Roboto Mono Light"/>
              </a:defRPr>
            </a:lvl5pPr>
            <a:lvl6pPr lvl="5" rtl="0">
              <a:spcBef>
                <a:spcPts val="0"/>
              </a:spcBef>
              <a:spcAft>
                <a:spcPts val="0"/>
              </a:spcAft>
              <a:buSzPts val="2800"/>
              <a:buNone/>
              <a:defRPr>
                <a:latin typeface="Roboto Mono Light"/>
                <a:ea typeface="Roboto Mono Light"/>
                <a:cs typeface="Roboto Mono Light"/>
                <a:sym typeface="Roboto Mono Light"/>
              </a:defRPr>
            </a:lvl6pPr>
            <a:lvl7pPr lvl="6" rtl="0">
              <a:spcBef>
                <a:spcPts val="0"/>
              </a:spcBef>
              <a:spcAft>
                <a:spcPts val="0"/>
              </a:spcAft>
              <a:buSzPts val="2800"/>
              <a:buNone/>
              <a:defRPr>
                <a:latin typeface="Roboto Mono Light"/>
                <a:ea typeface="Roboto Mono Light"/>
                <a:cs typeface="Roboto Mono Light"/>
                <a:sym typeface="Roboto Mono Light"/>
              </a:defRPr>
            </a:lvl7pPr>
            <a:lvl8pPr lvl="7" rtl="0">
              <a:spcBef>
                <a:spcPts val="0"/>
              </a:spcBef>
              <a:spcAft>
                <a:spcPts val="0"/>
              </a:spcAft>
              <a:buSzPts val="2800"/>
              <a:buNone/>
              <a:defRPr>
                <a:latin typeface="Roboto Mono Light"/>
                <a:ea typeface="Roboto Mono Light"/>
                <a:cs typeface="Roboto Mono Light"/>
                <a:sym typeface="Roboto Mono Light"/>
              </a:defRPr>
            </a:lvl8pPr>
            <a:lvl9pPr lvl="8" rtl="0">
              <a:spcBef>
                <a:spcPts val="0"/>
              </a:spcBef>
              <a:spcAft>
                <a:spcPts val="0"/>
              </a:spcAft>
              <a:buSzPts val="2800"/>
              <a:buNone/>
              <a:defRPr>
                <a:latin typeface="Roboto Mono Light"/>
                <a:ea typeface="Roboto Mono Light"/>
                <a:cs typeface="Roboto Mono Light"/>
                <a:sym typeface="Roboto Mono Light"/>
              </a:defRPr>
            </a:lvl9pPr>
          </a:lstStyle>
          <a:p>
            <a:endParaRPr/>
          </a:p>
        </p:txBody>
      </p:sp>
      <p:pic>
        <p:nvPicPr>
          <p:cNvPr id="216" name="Google Shape;216;p78"/>
          <p:cNvPicPr preferRelativeResize="0"/>
          <p:nvPr/>
        </p:nvPicPr>
        <p:blipFill rotWithShape="1">
          <a:blip r:embed="rId2">
            <a:alphaModFix/>
          </a:blip>
          <a:srcRect/>
          <a:stretch/>
        </p:blipFill>
        <p:spPr>
          <a:xfrm>
            <a:off x="273075" y="4786875"/>
            <a:ext cx="1765750" cy="268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217"/>
        <p:cNvGrpSpPr/>
        <p:nvPr/>
      </p:nvGrpSpPr>
      <p:grpSpPr>
        <a:xfrm>
          <a:off x="0" y="0"/>
          <a:ext cx="0" cy="0"/>
          <a:chOff x="0" y="0"/>
          <a:chExt cx="0" cy="0"/>
        </a:xfrm>
      </p:grpSpPr>
      <p:sp>
        <p:nvSpPr>
          <p:cNvPr id="218" name="Google Shape;218;p79"/>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pic>
        <p:nvPicPr>
          <p:cNvPr id="219" name="Google Shape;219;p79"/>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220"/>
        <p:cNvGrpSpPr/>
        <p:nvPr/>
      </p:nvGrpSpPr>
      <p:grpSpPr>
        <a:xfrm>
          <a:off x="0" y="0"/>
          <a:ext cx="0" cy="0"/>
          <a:chOff x="0" y="0"/>
          <a:chExt cx="0" cy="0"/>
        </a:xfrm>
      </p:grpSpPr>
      <p:sp>
        <p:nvSpPr>
          <p:cNvPr id="221" name="Google Shape;221;p8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2" name="Google Shape;222;p80"/>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code - snippet right">
  <p:cSld name="CUSTOM_17_1">
    <p:bg>
      <p:bgPr>
        <a:solidFill>
          <a:srgbClr val="202124"/>
        </a:solidFill>
        <a:effectLst/>
      </p:bgPr>
    </p:bg>
    <p:spTree>
      <p:nvGrpSpPr>
        <p:cNvPr id="1" name="Shape 223"/>
        <p:cNvGrpSpPr/>
        <p:nvPr/>
      </p:nvGrpSpPr>
      <p:grpSpPr>
        <a:xfrm>
          <a:off x="0" y="0"/>
          <a:ext cx="0" cy="0"/>
          <a:chOff x="0" y="0"/>
          <a:chExt cx="0" cy="0"/>
        </a:xfrm>
      </p:grpSpPr>
      <p:sp>
        <p:nvSpPr>
          <p:cNvPr id="224" name="Google Shape;224;p81"/>
          <p:cNvSpPr txBox="1">
            <a:spLocks noGrp="1"/>
          </p:cNvSpPr>
          <p:nvPr>
            <p:ph type="subTitle" idx="1"/>
          </p:nvPr>
        </p:nvSpPr>
        <p:spPr>
          <a:xfrm>
            <a:off x="4283964"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5" name="Google Shape;225;p81"/>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code - snippet left">
  <p:cSld name="CUSTOM_16_1">
    <p:bg>
      <p:bgPr>
        <a:solidFill>
          <a:srgbClr val="202124"/>
        </a:solidFill>
        <a:effectLst/>
      </p:bgPr>
    </p:bg>
    <p:spTree>
      <p:nvGrpSpPr>
        <p:cNvPr id="1" name="Shape 226"/>
        <p:cNvGrpSpPr/>
        <p:nvPr/>
      </p:nvGrpSpPr>
      <p:grpSpPr>
        <a:xfrm>
          <a:off x="0" y="0"/>
          <a:ext cx="0" cy="0"/>
          <a:chOff x="0" y="0"/>
          <a:chExt cx="0" cy="0"/>
        </a:xfrm>
      </p:grpSpPr>
      <p:sp>
        <p:nvSpPr>
          <p:cNvPr id="227" name="Google Shape;227;p82"/>
          <p:cNvSpPr txBox="1">
            <a:spLocks noGrp="1"/>
          </p:cNvSpPr>
          <p:nvPr>
            <p:ph type="subTitle" idx="1"/>
          </p:nvPr>
        </p:nvSpPr>
        <p:spPr>
          <a:xfrm>
            <a:off x="507488" y="1988213"/>
            <a:ext cx="45678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pic>
        <p:nvPicPr>
          <p:cNvPr id="228" name="Google Shape;228;p82"/>
          <p:cNvPicPr preferRelativeResize="0"/>
          <p:nvPr/>
        </p:nvPicPr>
        <p:blipFill rotWithShape="1">
          <a:blip r:embed="rId2">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ig Idea - Yellow">
  <p:cSld name="SECTION_HEADER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83"/>
          <p:cNvSpPr txBox="1">
            <a:spLocks noGrp="1"/>
          </p:cNvSpPr>
          <p:nvPr>
            <p:ph type="sldNum" idx="12"/>
          </p:nvPr>
        </p:nvSpPr>
        <p:spPr>
          <a:xfrm>
            <a:off x="8238675" y="4786875"/>
            <a:ext cx="548700" cy="77100"/>
          </a:xfrm>
          <a:prstGeom prst="rect">
            <a:avLst/>
          </a:prstGeom>
        </p:spPr>
        <p:txBody>
          <a:bodyPr spcFirstLastPara="1" wrap="square" lIns="0" tIns="0" rIns="0" bIns="0" anchor="ctr" anchorCtr="0">
            <a:spAutoFit/>
          </a:bodyPr>
          <a:lstStyle>
            <a:lvl1pPr lvl="0" rtl="0">
              <a:buNone/>
              <a:defRPr sz="500">
                <a:solidFill>
                  <a:srgbClr val="999999"/>
                </a:solidFill>
                <a:latin typeface="Google Sans Medium"/>
                <a:ea typeface="Google Sans Medium"/>
                <a:cs typeface="Google Sans Medium"/>
                <a:sym typeface="Google Sans Medium"/>
              </a:defRPr>
            </a:lvl1pPr>
            <a:lvl2pPr lvl="1" rtl="0">
              <a:buNone/>
              <a:defRPr sz="500">
                <a:solidFill>
                  <a:srgbClr val="999999"/>
                </a:solidFill>
                <a:latin typeface="Google Sans Medium"/>
                <a:ea typeface="Google Sans Medium"/>
                <a:cs typeface="Google Sans Medium"/>
                <a:sym typeface="Google Sans Medium"/>
              </a:defRPr>
            </a:lvl2pPr>
            <a:lvl3pPr lvl="2" rtl="0">
              <a:buNone/>
              <a:defRPr sz="500">
                <a:solidFill>
                  <a:srgbClr val="999999"/>
                </a:solidFill>
                <a:latin typeface="Google Sans Medium"/>
                <a:ea typeface="Google Sans Medium"/>
                <a:cs typeface="Google Sans Medium"/>
                <a:sym typeface="Google Sans Medium"/>
              </a:defRPr>
            </a:lvl3pPr>
            <a:lvl4pPr lvl="3" rtl="0">
              <a:buNone/>
              <a:defRPr sz="500">
                <a:solidFill>
                  <a:srgbClr val="999999"/>
                </a:solidFill>
                <a:latin typeface="Google Sans Medium"/>
                <a:ea typeface="Google Sans Medium"/>
                <a:cs typeface="Google Sans Medium"/>
                <a:sym typeface="Google Sans Medium"/>
              </a:defRPr>
            </a:lvl4pPr>
            <a:lvl5pPr lvl="4" rtl="0">
              <a:buNone/>
              <a:defRPr sz="500">
                <a:solidFill>
                  <a:srgbClr val="999999"/>
                </a:solidFill>
                <a:latin typeface="Google Sans Medium"/>
                <a:ea typeface="Google Sans Medium"/>
                <a:cs typeface="Google Sans Medium"/>
                <a:sym typeface="Google Sans Medium"/>
              </a:defRPr>
            </a:lvl5pPr>
            <a:lvl6pPr lvl="5" rtl="0">
              <a:buNone/>
              <a:defRPr sz="500">
                <a:solidFill>
                  <a:srgbClr val="999999"/>
                </a:solidFill>
                <a:latin typeface="Google Sans Medium"/>
                <a:ea typeface="Google Sans Medium"/>
                <a:cs typeface="Google Sans Medium"/>
                <a:sym typeface="Google Sans Medium"/>
              </a:defRPr>
            </a:lvl6pPr>
            <a:lvl7pPr lvl="6" rtl="0">
              <a:buNone/>
              <a:defRPr sz="500">
                <a:solidFill>
                  <a:srgbClr val="999999"/>
                </a:solidFill>
                <a:latin typeface="Google Sans Medium"/>
                <a:ea typeface="Google Sans Medium"/>
                <a:cs typeface="Google Sans Medium"/>
                <a:sym typeface="Google Sans Medium"/>
              </a:defRPr>
            </a:lvl7pPr>
            <a:lvl8pPr lvl="7" rtl="0">
              <a:buNone/>
              <a:defRPr sz="500">
                <a:solidFill>
                  <a:srgbClr val="999999"/>
                </a:solidFill>
                <a:latin typeface="Google Sans Medium"/>
                <a:ea typeface="Google Sans Medium"/>
                <a:cs typeface="Google Sans Medium"/>
                <a:sym typeface="Google Sans Medium"/>
              </a:defRPr>
            </a:lvl8pPr>
            <a:lvl9pPr lvl="8" rtl="0">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pic>
        <p:nvPicPr>
          <p:cNvPr id="231" name="Google Shape;231;p8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ig Idea - Red">
  <p:cSld name="CUSTOM_2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8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code - dark bg">
  <p:cSld name="CUSTOM_15_1">
    <p:bg>
      <p:bgPr>
        <a:solidFill>
          <a:srgbClr val="202124"/>
        </a:solidFill>
        <a:effectLst/>
      </p:bgPr>
    </p:bg>
    <p:spTree>
      <p:nvGrpSpPr>
        <p:cNvPr id="1" name="Shape 33"/>
        <p:cNvGrpSpPr/>
        <p:nvPr/>
      </p:nvGrpSpPr>
      <p:grpSpPr>
        <a:xfrm>
          <a:off x="0" y="0"/>
          <a:ext cx="0" cy="0"/>
          <a:chOff x="0" y="0"/>
          <a:chExt cx="0" cy="0"/>
        </a:xfrm>
      </p:grpSpPr>
      <p:sp>
        <p:nvSpPr>
          <p:cNvPr id="34" name="Google Shape;34;p10"/>
          <p:cNvSpPr txBox="1">
            <a:spLocks noGrp="1"/>
          </p:cNvSpPr>
          <p:nvPr>
            <p:ph type="subTitle" idx="1"/>
          </p:nvPr>
        </p:nvSpPr>
        <p:spPr>
          <a:xfrm>
            <a:off x="507488" y="1988213"/>
            <a:ext cx="7887000" cy="1267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1pPr>
            <a:lvl2pPr lvl="1"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2pPr>
            <a:lvl3pPr lvl="2"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3pPr>
            <a:lvl4pPr lvl="3"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4pPr>
            <a:lvl5pPr lvl="4"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5pPr>
            <a:lvl6pPr lvl="5"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6pPr>
            <a:lvl7pPr lvl="6"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7pPr>
            <a:lvl8pPr lvl="7"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8pPr>
            <a:lvl9pPr lvl="8" rtl="0">
              <a:lnSpc>
                <a:spcPct val="100000"/>
              </a:lnSpc>
              <a:spcBef>
                <a:spcPts val="0"/>
              </a:spcBef>
              <a:spcAft>
                <a:spcPts val="0"/>
              </a:spcAft>
              <a:buClr>
                <a:schemeClr val="lt1"/>
              </a:buClr>
              <a:buSzPts val="1500"/>
              <a:buFont typeface="Google Sans Mono"/>
              <a:buNone/>
              <a:defRPr sz="150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ig Idea - Green">
  <p:cSld name="CUSTOM_2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85"/>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ig Idea - Blue">
  <p:cSld name="CUSTOM_21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86"/>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 Photo + Logos - Yellow">
  <p:cSld name="CUSTOM_24">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87"/>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extLst>
    <p:ext uri="{DCECCB84-F9BA-43D5-87BE-67443E8EF086}">
      <p15:sldGuideLst xmlns:p15="http://schemas.microsoft.com/office/powerpoint/2012/main">
        <p15:guide id="1" pos="193">
          <p15:clr>
            <a:srgbClr val="E4696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 Photo + Logos - Red">
  <p:cSld name="CUSTOM_25">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88"/>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 Photo] + Logos - Green">
  <p:cSld name="CUSTOM_22">
    <p:spTree>
      <p:nvGrpSpPr>
        <p:cNvPr id="1" name="Shape 242"/>
        <p:cNvGrpSpPr/>
        <p:nvPr/>
      </p:nvGrpSpPr>
      <p:grpSpPr>
        <a:xfrm>
          <a:off x="0" y="0"/>
          <a:ext cx="0" cy="0"/>
          <a:chOff x="0" y="0"/>
          <a:chExt cx="0" cy="0"/>
        </a:xfrm>
      </p:grpSpPr>
      <p:pic>
        <p:nvPicPr>
          <p:cNvPr id="243" name="Google Shape;243;p89"/>
          <p:cNvPicPr preferRelativeResize="0"/>
          <p:nvPr/>
        </p:nvPicPr>
        <p:blipFill rotWithShape="1">
          <a:blip r:embed="rId2">
            <a:alphaModFix/>
          </a:blip>
          <a:srcRect l="19" r="19"/>
          <a:stretch/>
        </p:blipFill>
        <p:spPr>
          <a:xfrm>
            <a:off x="0" y="-1025"/>
            <a:ext cx="9143997" cy="5145575"/>
          </a:xfrm>
          <a:prstGeom prst="rect">
            <a:avLst/>
          </a:prstGeom>
          <a:noFill/>
          <a:ln>
            <a:noFill/>
          </a:ln>
        </p:spPr>
      </p:pic>
      <p:pic>
        <p:nvPicPr>
          <p:cNvPr id="244" name="Google Shape;244;p89"/>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 Photo + Logos - Blue">
  <p:cSld name="CUSTOM_23">
    <p:bg>
      <p:bgPr>
        <a:blipFill>
          <a:blip r:embed="rId2">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90"/>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 Photo - Yellow">
  <p:cSld name="CUSTOM_26">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91"/>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 Photo - Red">
  <p:cSld name="CUSTOM_27">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92"/>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 Photo - Green">
  <p:cSld name="CUSTOM_27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93"/>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 Photo - Blue">
  <p:cSld name="CUSTOM_27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94"/>
          <p:cNvPicPr preferRelativeResize="0"/>
          <p:nvPr/>
        </p:nvPicPr>
        <p:blipFill rotWithShape="1">
          <a:blip r:embed="rId3">
            <a:alphaModFix/>
          </a:blip>
          <a:srcRect t="59" b="59"/>
          <a:stretch/>
        </p:blipFill>
        <p:spPr>
          <a:xfrm>
            <a:off x="273075" y="4786875"/>
            <a:ext cx="1765750" cy="268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theme" Target="../theme/theme2.xml"/><Relationship Id="rId20" Type="http://schemas.openxmlformats.org/officeDocument/2006/relationships/slideLayout" Target="../slideLayouts/slideLayout51.xml"/><Relationship Id="rId4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theme" Target="../theme/theme3.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8" Type="http://schemas.openxmlformats.org/officeDocument/2006/relationships/slideLayout" Target="../slideLayouts/slideLayout84.xml"/><Relationship Id="rId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5" name="Google Shape;75;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76" name="Google Shape;7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3" r:id="rId34"/>
    <p:sldLayoutId id="2147483714" r:id="rId35"/>
    <p:sldLayoutId id="2147483715"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188" name="Google Shape;188;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45.xml"/><Relationship Id="rId5" Type="http://schemas.openxmlformats.org/officeDocument/2006/relationships/image" Target="../media/image47.png"/><Relationship Id="rId4" Type="http://schemas.openxmlformats.org/officeDocument/2006/relationships/image" Target="../media/image46.jp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destroytoday" TargetMode="External"/><Relationship Id="rId2" Type="http://schemas.openxmlformats.org/officeDocument/2006/relationships/image" Target="../media/image60.jpeg"/><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hyperlink" Target="https://en.wikipedia.org/wiki/Structure_and_Interpretation_of_Computer_Program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2.xml"/><Relationship Id="rId4" Type="http://schemas.openxmlformats.org/officeDocument/2006/relationships/image" Target="../media/image64.jpg"/></Relationships>
</file>

<file path=ppt/slides/_rels/slide1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68.xml"/><Relationship Id="rId5" Type="http://schemas.openxmlformats.org/officeDocument/2006/relationships/image" Target="../media/image67.jpeg"/><Relationship Id="rId4" Type="http://schemas.openxmlformats.org/officeDocument/2006/relationships/hyperlink" Target="https://mobile.twitter.com/svpino/status/1639235649705492480"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4.xml"/><Relationship Id="rId4" Type="http://schemas.openxmlformats.org/officeDocument/2006/relationships/image" Target="../media/image76.jpg"/></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4.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50.gif"/></Relationships>
</file>

<file path=ppt/slides/_rels/slide3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73.xml"/><Relationship Id="rId4" Type="http://schemas.openxmlformats.org/officeDocument/2006/relationships/image" Target="../media/image86.svg"/></Relationships>
</file>

<file path=ppt/slides/_rels/slide3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3.xml"/><Relationship Id="rId4" Type="http://schemas.openxmlformats.org/officeDocument/2006/relationships/image" Target="../media/image87.jpg"/></Relationships>
</file>

<file path=ppt/slides/_rels/slide3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0.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7.xml"/><Relationship Id="rId1" Type="http://schemas.openxmlformats.org/officeDocument/2006/relationships/slideLayout" Target="../slideLayouts/slideLayout75.xml"/><Relationship Id="rId4" Type="http://schemas.openxmlformats.org/officeDocument/2006/relationships/image" Target="../media/image96.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9.xml"/><Relationship Id="rId1" Type="http://schemas.openxmlformats.org/officeDocument/2006/relationships/slideLayout" Target="../slideLayouts/slideLayout76.xml"/><Relationship Id="rId4" Type="http://schemas.openxmlformats.org/officeDocument/2006/relationships/image" Target="../media/image98.gif"/></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81.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110.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1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1.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81.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81.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1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1.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8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1.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81.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1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1.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81.xml"/></Relationships>
</file>

<file path=ppt/slides/_rels/slide66.xml.rels><?xml version="1.0" encoding="UTF-8" standalone="yes"?>
<Relationships xmlns="http://schemas.openxmlformats.org/package/2006/relationships"><Relationship Id="rId3" Type="http://schemas.openxmlformats.org/officeDocument/2006/relationships/hyperlink" Target="https://jamesclear.com/atomic-habits" TargetMode="External"/><Relationship Id="rId2" Type="http://schemas.openxmlformats.org/officeDocument/2006/relationships/notesSlide" Target="../notesSlides/notesSlide46.xml"/><Relationship Id="rId1" Type="http://schemas.openxmlformats.org/officeDocument/2006/relationships/slideLayout" Target="../slideLayouts/slideLayout81.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110.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110.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0.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0.xml"/><Relationship Id="rId1" Type="http://schemas.openxmlformats.org/officeDocument/2006/relationships/slideLayout" Target="../slideLayouts/slideLayout110.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110.xml"/></Relationships>
</file>

<file path=ppt/slides/_rels/slide72.xml.rels><?xml version="1.0" encoding="UTF-8" standalone="yes"?>
<Relationships xmlns="http://schemas.openxmlformats.org/package/2006/relationships"><Relationship Id="rId8" Type="http://schemas.openxmlformats.org/officeDocument/2006/relationships/hyperlink" Target="https://www.skmurphy.com/blog/2019/04/03/increase-your-luck-surface-area-to-get-more-customers/" TargetMode="External"/><Relationship Id="rId13" Type="http://schemas.openxmlformats.org/officeDocument/2006/relationships/hyperlink" Target="https://www.brenel.io/blog/luck-surface-area" TargetMode="External"/><Relationship Id="rId3" Type="http://schemas.openxmlformats.org/officeDocument/2006/relationships/hyperlink" Target="https://twitter.com/exojason" TargetMode="External"/><Relationship Id="rId7" Type="http://schemas.openxmlformats.org/officeDocument/2006/relationships/hyperlink" Target="https://modelthinkers.com/mental-model/surface-area-of-luck" TargetMode="External"/><Relationship Id="rId12" Type="http://schemas.openxmlformats.org/officeDocument/2006/relationships/hyperlink" Target="https://www.contagiousenthusiasm.com.au/recharge-social-battery/" TargetMode="External"/><Relationship Id="rId2" Type="http://schemas.openxmlformats.org/officeDocument/2006/relationships/notesSlide" Target="../notesSlides/notesSlide52.xml"/><Relationship Id="rId1" Type="http://schemas.openxmlformats.org/officeDocument/2006/relationships/slideLayout" Target="../slideLayouts/slideLayout110.xml"/><Relationship Id="rId6" Type="http://schemas.openxmlformats.org/officeDocument/2006/relationships/hyperlink" Target="https://github.com/readme/guides/publishing-your-work" TargetMode="External"/><Relationship Id="rId11" Type="http://schemas.openxmlformats.org/officeDocument/2006/relationships/hyperlink" Target="https://www.codusoperandi.com/posts/increasing-your-luck-surface-area" TargetMode="External"/><Relationship Id="rId5" Type="http://schemas.openxmlformats.org/officeDocument/2006/relationships/hyperlink" Target="https://www.swyx.io/create-luck" TargetMode="External"/><Relationship Id="rId10" Type="http://schemas.openxmlformats.org/officeDocument/2006/relationships/hyperlink" Target="https://www.growthengineering.co.uk/protege-effect/" TargetMode="External"/><Relationship Id="rId4" Type="http://schemas.openxmlformats.org/officeDocument/2006/relationships/hyperlink" Target="https://github.com/readme/guides/public-documentation" TargetMode="External"/><Relationship Id="rId9" Type="http://schemas.openxmlformats.org/officeDocument/2006/relationships/hyperlink" Target="https://www.linkedin.com/pulse/prot%C3%A9g%C3%A9-effect-why-teaching-someone-else-best-way-learn-simmons/" TargetMode="External"/><Relationship Id="rId14" Type="http://schemas.openxmlformats.org/officeDocument/2006/relationships/hyperlink" Target="https://sammatla.com/luck-surface-area/"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notesSlide" Target="../notesSlides/notesSlide53.xml"/><Relationship Id="rId1" Type="http://schemas.openxmlformats.org/officeDocument/2006/relationships/slideLayout" Target="../slideLayouts/slideLayout110.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4.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10"/>
          <p:cNvPicPr preferRelativeResize="0"/>
          <p:nvPr/>
        </p:nvPicPr>
        <p:blipFill>
          <a:blip r:embed="rId3">
            <a:alphaModFix/>
          </a:blip>
          <a:stretch>
            <a:fillRect/>
          </a:stretch>
        </p:blipFill>
        <p:spPr>
          <a:xfrm>
            <a:off x="8345121" y="360798"/>
            <a:ext cx="412409" cy="546559"/>
          </a:xfrm>
          <a:prstGeom prst="rect">
            <a:avLst/>
          </a:prstGeom>
          <a:noFill/>
          <a:ln>
            <a:noFill/>
          </a:ln>
        </p:spPr>
      </p:pic>
      <p:sp>
        <p:nvSpPr>
          <p:cNvPr id="307" name="Google Shape;307;p110"/>
          <p:cNvSpPr txBox="1"/>
          <p:nvPr/>
        </p:nvSpPr>
        <p:spPr>
          <a:xfrm>
            <a:off x="1090350" y="947800"/>
            <a:ext cx="6771300" cy="1817400"/>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Clr>
                <a:schemeClr val="dk1"/>
              </a:buClr>
              <a:buSzPts val="1100"/>
              <a:buFont typeface="Arial"/>
              <a:buNone/>
            </a:pPr>
            <a:r>
              <a:rPr lang="en" sz="4000" b="1">
                <a:solidFill>
                  <a:schemeClr val="dk1"/>
                </a:solidFill>
                <a:latin typeface="Google Sans"/>
                <a:ea typeface="Google Sans"/>
                <a:cs typeface="Google Sans"/>
                <a:sym typeface="Google Sans"/>
              </a:rPr>
              <a:t>Talk-driven development </a:t>
            </a:r>
            <a:endParaRPr sz="4000" b="1">
              <a:solidFill>
                <a:schemeClr val="dk1"/>
              </a:solidFill>
              <a:latin typeface="Google Sans"/>
              <a:ea typeface="Google Sans"/>
              <a:cs typeface="Google Sans"/>
              <a:sym typeface="Google Sans"/>
            </a:endParaRPr>
          </a:p>
          <a:p>
            <a:pPr marL="0" lvl="0" indent="0" algn="l" rtl="0">
              <a:lnSpc>
                <a:spcPct val="85000"/>
              </a:lnSpc>
              <a:spcBef>
                <a:spcPts val="0"/>
              </a:spcBef>
              <a:spcAft>
                <a:spcPts val="0"/>
              </a:spcAft>
              <a:buClr>
                <a:schemeClr val="dk1"/>
              </a:buClr>
              <a:buSzPts val="1100"/>
              <a:buFont typeface="Arial"/>
              <a:buNone/>
            </a:pPr>
            <a:endParaRPr sz="3000" b="1">
              <a:solidFill>
                <a:schemeClr val="dk1"/>
              </a:solidFill>
              <a:latin typeface="Google Sans"/>
              <a:ea typeface="Google Sans"/>
              <a:cs typeface="Google Sans"/>
              <a:sym typeface="Google Sans"/>
            </a:endParaRPr>
          </a:p>
          <a:p>
            <a:pPr marL="0" lvl="0" indent="0" algn="l" rtl="0">
              <a:lnSpc>
                <a:spcPct val="85000"/>
              </a:lnSpc>
              <a:spcBef>
                <a:spcPts val="0"/>
              </a:spcBef>
              <a:spcAft>
                <a:spcPts val="0"/>
              </a:spcAft>
              <a:buClr>
                <a:schemeClr val="dk1"/>
              </a:buClr>
              <a:buSzPts val="1100"/>
              <a:buFont typeface="Arial"/>
              <a:buNone/>
            </a:pPr>
            <a:r>
              <a:rPr lang="en" sz="3000" b="1">
                <a:solidFill>
                  <a:schemeClr val="dk1"/>
                </a:solidFill>
                <a:latin typeface="Google Sans"/>
                <a:ea typeface="Google Sans"/>
                <a:cs typeface="Google Sans"/>
                <a:sym typeface="Google Sans"/>
              </a:rPr>
              <a:t>Teaching can be a superpower in software engineering</a:t>
            </a:r>
            <a:endParaRPr sz="6000" b="1">
              <a:solidFill>
                <a:schemeClr val="dk1"/>
              </a:solidFill>
              <a:latin typeface="Google Sans"/>
              <a:ea typeface="Google Sans"/>
              <a:cs typeface="Google Sans"/>
              <a:sym typeface="Google Sans"/>
            </a:endParaRPr>
          </a:p>
        </p:txBody>
      </p:sp>
      <p:pic>
        <p:nvPicPr>
          <p:cNvPr id="308" name="Google Shape;308;p110"/>
          <p:cNvPicPr preferRelativeResize="0"/>
          <p:nvPr/>
        </p:nvPicPr>
        <p:blipFill rotWithShape="1">
          <a:blip r:embed="rId4">
            <a:alphaModFix/>
          </a:blip>
          <a:srcRect t="12429" b="12422"/>
          <a:stretch/>
        </p:blipFill>
        <p:spPr>
          <a:xfrm>
            <a:off x="982350" y="3071925"/>
            <a:ext cx="914400" cy="914400"/>
          </a:xfrm>
          <a:prstGeom prst="ellipse">
            <a:avLst/>
          </a:prstGeom>
          <a:noFill/>
          <a:ln>
            <a:noFill/>
          </a:ln>
        </p:spPr>
      </p:pic>
      <p:sp>
        <p:nvSpPr>
          <p:cNvPr id="309" name="Google Shape;309;p110"/>
          <p:cNvSpPr txBox="1"/>
          <p:nvPr/>
        </p:nvSpPr>
        <p:spPr>
          <a:xfrm>
            <a:off x="2102175" y="3247425"/>
            <a:ext cx="3882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Google Sans Medium"/>
                <a:ea typeface="Google Sans Medium"/>
                <a:cs typeface="Google Sans Medium"/>
                <a:sym typeface="Google Sans Medium"/>
              </a:rPr>
              <a:t>Vaishnavi V</a:t>
            </a:r>
            <a:endParaRPr sz="2000">
              <a:latin typeface="Google Sans Medium"/>
              <a:ea typeface="Google Sans Medium"/>
              <a:cs typeface="Google Sans Medium"/>
              <a:sym typeface="Google Sans Medium"/>
            </a:endParaRPr>
          </a:p>
          <a:p>
            <a:pPr marL="0" lvl="0" indent="0" algn="l" rtl="0">
              <a:spcBef>
                <a:spcPts val="0"/>
              </a:spcBef>
              <a:spcAft>
                <a:spcPts val="0"/>
              </a:spcAft>
              <a:buNone/>
            </a:pPr>
            <a:r>
              <a:rPr lang="en" sz="1700">
                <a:latin typeface="Google Sans Text"/>
                <a:ea typeface="Google Sans Text"/>
                <a:cs typeface="Google Sans Text"/>
                <a:sym typeface="Google Sans Text"/>
              </a:rPr>
              <a:t>Software Engineer | Code Wrangler</a:t>
            </a:r>
            <a:endParaRPr sz="1700">
              <a:latin typeface="Google Sans Text"/>
              <a:ea typeface="Google Sans Text"/>
              <a:cs typeface="Google Sans Text"/>
              <a:sym typeface="Google Sans Text"/>
            </a:endParaRPr>
          </a:p>
          <a:p>
            <a:pPr marL="0" lvl="0" indent="0" algn="l" rtl="0">
              <a:spcBef>
                <a:spcPts val="0"/>
              </a:spcBef>
              <a:spcAft>
                <a:spcPts val="0"/>
              </a:spcAft>
              <a:buNone/>
            </a:pPr>
            <a:endParaRPr sz="1600">
              <a:latin typeface="Google Sans Text"/>
              <a:ea typeface="Google Sans Text"/>
              <a:cs typeface="Google Sans Text"/>
              <a:sym typeface="Google Sans Text"/>
            </a:endParaRPr>
          </a:p>
        </p:txBody>
      </p:sp>
      <p:pic>
        <p:nvPicPr>
          <p:cNvPr id="310" name="Google Shape;310;p110"/>
          <p:cNvPicPr preferRelativeResize="0"/>
          <p:nvPr/>
        </p:nvPicPr>
        <p:blipFill>
          <a:blip r:embed="rId5">
            <a:alphaModFix/>
          </a:blip>
          <a:stretch>
            <a:fillRect/>
          </a:stretch>
        </p:blipFill>
        <p:spPr>
          <a:xfrm>
            <a:off x="7060148" y="3746050"/>
            <a:ext cx="1697387" cy="923399"/>
          </a:xfrm>
          <a:prstGeom prst="rect">
            <a:avLst/>
          </a:prstGeom>
          <a:noFill/>
          <a:ln>
            <a:noFill/>
          </a:ln>
          <a:effectLst>
            <a:outerShdw blurRad="57150" algn="bl" rotWithShape="0">
              <a:srgbClr val="000000">
                <a:alpha val="2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5;p31">
            <a:extLst>
              <a:ext uri="{FF2B5EF4-FFF2-40B4-BE49-F238E27FC236}">
                <a16:creationId xmlns:a16="http://schemas.microsoft.com/office/drawing/2014/main" id="{5580D7C1-0BDE-C312-214A-8642FDBC1DFF}"/>
              </a:ext>
            </a:extLst>
          </p:cNvPr>
          <p:cNvSpPr txBox="1">
            <a:spLocks noGrp="1"/>
          </p:cNvSpPr>
          <p:nvPr>
            <p:ph type="title"/>
          </p:nvPr>
        </p:nvSpPr>
        <p:spPr>
          <a:xfrm>
            <a:off x="631902" y="258665"/>
            <a:ext cx="8133524" cy="1292631"/>
          </a:xfrm>
          <a:prstGeom prst="rect">
            <a:avLst/>
          </a:prstGeom>
          <a:noFill/>
        </p:spPr>
        <p:txBody>
          <a:bodyPr spcFirstLastPara="1" vert="horz" wrap="square" lIns="91425" tIns="91425" rIns="91425" bIns="91425" rtlCol="0" anchor="t" anchorCtr="0">
            <a:spAutoFit/>
          </a:bodyPr>
          <a:lstStyle/>
          <a:p>
            <a:r>
              <a:rPr lang="en-US" sz="3600" dirty="0"/>
              <a:t>Human attention : </a:t>
            </a:r>
            <a:br>
              <a:rPr lang="en-US" sz="3600" dirty="0"/>
            </a:br>
            <a:r>
              <a:rPr lang="en-US" sz="3600" dirty="0"/>
              <a:t>The Hammock and the Spikes</a:t>
            </a:r>
          </a:p>
        </p:txBody>
      </p:sp>
      <p:pic>
        <p:nvPicPr>
          <p:cNvPr id="3" name="Picture 2">
            <a:extLst>
              <a:ext uri="{FF2B5EF4-FFF2-40B4-BE49-F238E27FC236}">
                <a16:creationId xmlns:a16="http://schemas.microsoft.com/office/drawing/2014/main" id="{AD9EC41B-6CC1-2347-A535-D28C5931DD0C}"/>
              </a:ext>
            </a:extLst>
          </p:cNvPr>
          <p:cNvPicPr>
            <a:picLocks noChangeAspect="1"/>
          </p:cNvPicPr>
          <p:nvPr/>
        </p:nvPicPr>
        <p:blipFill>
          <a:blip r:embed="rId3"/>
          <a:stretch>
            <a:fillRect/>
          </a:stretch>
        </p:blipFill>
        <p:spPr>
          <a:xfrm>
            <a:off x="2149057" y="1472319"/>
            <a:ext cx="3841530" cy="2778396"/>
          </a:xfrm>
          <a:prstGeom prst="rect">
            <a:avLst/>
          </a:prstGeom>
        </p:spPr>
      </p:pic>
      <p:sp>
        <p:nvSpPr>
          <p:cNvPr id="7" name="TextBox 6">
            <a:extLst>
              <a:ext uri="{FF2B5EF4-FFF2-40B4-BE49-F238E27FC236}">
                <a16:creationId xmlns:a16="http://schemas.microsoft.com/office/drawing/2014/main" id="{4D2C1769-1387-7548-61BA-35AC059E9942}"/>
              </a:ext>
            </a:extLst>
          </p:cNvPr>
          <p:cNvSpPr txBox="1"/>
          <p:nvPr/>
        </p:nvSpPr>
        <p:spPr>
          <a:xfrm>
            <a:off x="775068" y="4664180"/>
            <a:ext cx="5609228" cy="523220"/>
          </a:xfrm>
          <a:prstGeom prst="rect">
            <a:avLst/>
          </a:prstGeom>
          <a:noFill/>
        </p:spPr>
        <p:txBody>
          <a:bodyPr wrap="none" rtlCol="0">
            <a:spAutoFit/>
          </a:bodyPr>
          <a:lstStyle/>
          <a:p>
            <a:r>
              <a:rPr lang="en-CA" dirty="0">
                <a:latin typeface="Google Sans" panose="020B0604020202020204" charset="0"/>
                <a:ea typeface="Google Sans" panose="020B0604020202020204" charset="0"/>
                <a:cs typeface="Google Sans" panose="020B0604020202020204" charset="0"/>
              </a:rPr>
              <a:t>Source : </a:t>
            </a:r>
            <a:r>
              <a:rPr lang="en-US" dirty="0">
                <a:latin typeface="Google Sans" panose="020B0604020202020204" charset="0"/>
                <a:ea typeface="Google Sans" panose="020B0604020202020204" charset="0"/>
                <a:cs typeface="Google Sans" panose="020B0604020202020204" charset="0"/>
              </a:rPr>
              <a:t>Keeping the Audience Engaged with Presentation “Spikes”</a:t>
            </a:r>
          </a:p>
          <a:p>
            <a:endParaRPr lang="en-CA" dirty="0"/>
          </a:p>
        </p:txBody>
      </p:sp>
    </p:spTree>
    <p:extLst>
      <p:ext uri="{BB962C8B-B14F-4D97-AF65-F5344CB8AC3E}">
        <p14:creationId xmlns:p14="http://schemas.microsoft.com/office/powerpoint/2010/main" val="2723691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the Wernicke-Geschwind model? — Brain Stuff">
            <a:extLst>
              <a:ext uri="{FF2B5EF4-FFF2-40B4-BE49-F238E27FC236}">
                <a16:creationId xmlns:a16="http://schemas.microsoft.com/office/drawing/2014/main" id="{79FDD362-CB05-9BCD-47F1-D6B8667C0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73" y="1636184"/>
            <a:ext cx="2800796" cy="22725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5;p31">
            <a:extLst>
              <a:ext uri="{FF2B5EF4-FFF2-40B4-BE49-F238E27FC236}">
                <a16:creationId xmlns:a16="http://schemas.microsoft.com/office/drawing/2014/main" id="{F34ADE78-57C2-76C9-40F9-3EB5B111EBC8}"/>
              </a:ext>
            </a:extLst>
          </p:cNvPr>
          <p:cNvSpPr txBox="1">
            <a:spLocks noGrp="1"/>
          </p:cNvSpPr>
          <p:nvPr>
            <p:ph type="title"/>
          </p:nvPr>
        </p:nvSpPr>
        <p:spPr>
          <a:xfrm>
            <a:off x="631902" y="258665"/>
            <a:ext cx="8133524" cy="738633"/>
          </a:xfrm>
          <a:prstGeom prst="rect">
            <a:avLst/>
          </a:prstGeom>
          <a:noFill/>
        </p:spPr>
        <p:txBody>
          <a:bodyPr spcFirstLastPara="1" vert="horz" wrap="square" lIns="91425" tIns="91425" rIns="91425" bIns="91425" rtlCol="0" anchor="t" anchorCtr="0">
            <a:spAutoFit/>
          </a:bodyPr>
          <a:lstStyle/>
          <a:p>
            <a:r>
              <a:rPr lang="en-US" sz="3600" dirty="0"/>
              <a:t>Visual information vs reading words</a:t>
            </a:r>
          </a:p>
        </p:txBody>
      </p:sp>
    </p:spTree>
    <p:extLst>
      <p:ext uri="{BB962C8B-B14F-4D97-AF65-F5344CB8AC3E}">
        <p14:creationId xmlns:p14="http://schemas.microsoft.com/office/powerpoint/2010/main" val="350990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21587F-8DFD-4A31-9931-8A346A92D87A}"/>
              </a:ext>
            </a:extLst>
          </p:cNvPr>
          <p:cNvSpPr>
            <a:spLocks noGrp="1"/>
          </p:cNvSpPr>
          <p:nvPr>
            <p:ph type="subTitle" idx="1"/>
          </p:nvPr>
        </p:nvSpPr>
        <p:spPr/>
        <p:txBody>
          <a:bodyPr spcFirstLastPara="1" vert="horz" wrap="square" lIns="68580" tIns="34290" rIns="68580" bIns="34290" rtlCol="0" anchor="b" anchorCtr="0">
            <a:normAutofit fontScale="92500" lnSpcReduction="10000"/>
          </a:bodyPr>
          <a:lstStyle/>
          <a:p>
            <a:r>
              <a:rPr lang="en-ZA" dirty="0"/>
              <a:t>Unique</a:t>
            </a:r>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4294967295"/>
          </p:nvPr>
        </p:nvSpPr>
        <p:spPr>
          <a:xfrm>
            <a:off x="0" y="3240088"/>
            <a:ext cx="1714500" cy="1028700"/>
          </a:xfrm>
        </p:spPr>
        <p:txBody>
          <a:bodyPr>
            <a:normAutofit fontScale="47500" lnSpcReduction="20000"/>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idx="4294967295"/>
          </p:nvPr>
        </p:nvSpPr>
        <p:spPr>
          <a:xfrm>
            <a:off x="0" y="1419225"/>
            <a:ext cx="1714500" cy="342900"/>
          </a:xfrm>
        </p:spPr>
        <p:txBody>
          <a:bodyPr>
            <a:normAutofit fontScale="625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4294967295"/>
          </p:nvPr>
        </p:nvSpPr>
        <p:spPr>
          <a:xfrm>
            <a:off x="0" y="1766888"/>
            <a:ext cx="1714500" cy="1028700"/>
          </a:xfrm>
        </p:spPr>
        <p:txBody>
          <a:bodyPr>
            <a:normAutofit fontScale="62500" lnSpcReduction="20000"/>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4294967295"/>
          </p:nvPr>
        </p:nvSpPr>
        <p:spPr>
          <a:xfrm>
            <a:off x="0" y="2882900"/>
            <a:ext cx="1714500" cy="342900"/>
          </a:xfrm>
        </p:spPr>
        <p:txBody>
          <a:bodyPr>
            <a:normAutofit fontScale="625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4294967295"/>
          </p:nvPr>
        </p:nvSpPr>
        <p:spPr>
          <a:xfrm>
            <a:off x="0" y="3230563"/>
            <a:ext cx="1714500" cy="1028700"/>
          </a:xfrm>
        </p:spPr>
        <p:txBody>
          <a:bodyPr>
            <a:normAutofit fontScale="47500" lnSpcReduction="20000"/>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4294967295"/>
          </p:nvPr>
        </p:nvPicPr>
        <p:blipFill>
          <a:blip r:embed="rId3"/>
          <a:srcRect/>
          <a:stretch/>
        </p:blipFill>
        <p:spPr>
          <a:xfrm>
            <a:off x="200722" y="1008062"/>
            <a:ext cx="7781925" cy="3749675"/>
          </a:xfrm>
        </p:spPr>
      </p:pic>
      <p:sp>
        <p:nvSpPr>
          <p:cNvPr id="7" name="Rectangle: Rounded Corners 6">
            <a:extLst>
              <a:ext uri="{FF2B5EF4-FFF2-40B4-BE49-F238E27FC236}">
                <a16:creationId xmlns:a16="http://schemas.microsoft.com/office/drawing/2014/main" id="{EFF77D3C-B764-2B4C-E371-E6686162C461}"/>
              </a:ext>
            </a:extLst>
          </p:cNvPr>
          <p:cNvSpPr/>
          <p:nvPr/>
        </p:nvSpPr>
        <p:spPr>
          <a:xfrm>
            <a:off x="3660085" y="1699591"/>
            <a:ext cx="4157464" cy="279538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9" name="Rectangle 8">
            <a:extLst>
              <a:ext uri="{FF2B5EF4-FFF2-40B4-BE49-F238E27FC236}">
                <a16:creationId xmlns:a16="http://schemas.microsoft.com/office/drawing/2014/main" id="{8683AE46-4DC3-8F75-4D19-BCBFE0E2F5B2}"/>
              </a:ext>
            </a:extLst>
          </p:cNvPr>
          <p:cNvSpPr/>
          <p:nvPr/>
        </p:nvSpPr>
        <p:spPr>
          <a:xfrm>
            <a:off x="790162" y="3597028"/>
            <a:ext cx="2534478" cy="775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6" name="Rectangle 15">
            <a:extLst>
              <a:ext uri="{FF2B5EF4-FFF2-40B4-BE49-F238E27FC236}">
                <a16:creationId xmlns:a16="http://schemas.microsoft.com/office/drawing/2014/main" id="{34368029-6282-0F8C-A79E-28555A6C867E}"/>
              </a:ext>
            </a:extLst>
          </p:cNvPr>
          <p:cNvSpPr/>
          <p:nvPr/>
        </p:nvSpPr>
        <p:spPr>
          <a:xfrm>
            <a:off x="1468507" y="1740056"/>
            <a:ext cx="1349237" cy="214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Tree>
    <p:extLst>
      <p:ext uri="{BB962C8B-B14F-4D97-AF65-F5344CB8AC3E}">
        <p14:creationId xmlns:p14="http://schemas.microsoft.com/office/powerpoint/2010/main" val="3604377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532441" y="273844"/>
            <a:ext cx="7782338" cy="994172"/>
          </a:xfrm>
        </p:spPr>
        <p:txBody>
          <a:bodyPr>
            <a:noAutofit/>
          </a:bodyPr>
          <a:lstStyle/>
          <a:p>
            <a:r>
              <a:rPr lang="en-US" b="0" dirty="0">
                <a:solidFill>
                  <a:schemeClr val="tx1"/>
                </a:solidFill>
              </a:rPr>
              <a:t>George Miller’s Magical Number of Immediate Memory </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532442" y="1419790"/>
            <a:ext cx="1714500" cy="342900"/>
          </a:xfrm>
        </p:spPr>
        <p:txBody>
          <a:bodyPr spcFirstLastPara="1" vert="horz" wrap="square" lIns="68580" tIns="34290" rIns="68580" bIns="34290" rtlCol="0" anchor="b" anchorCtr="0">
            <a:normAutofit/>
          </a:bodyPr>
          <a:lstStyle/>
          <a:p>
            <a:r>
              <a:rPr lang="en-ZA" dirty="0"/>
              <a:t>Unique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532442" y="1776728"/>
            <a:ext cx="1714500" cy="1028700"/>
          </a:xfrm>
        </p:spPr>
        <p:txBody>
          <a:bodyPr/>
          <a:lstStyle/>
          <a:p>
            <a:r>
              <a:rPr lang="en-US" dirty="0"/>
              <a:t>Showing the impact of your work by using data visualization</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539938" y="2882908"/>
            <a:ext cx="1714500" cy="342900"/>
          </a:xfrm>
        </p:spPr>
        <p:txBody>
          <a:bodyPr>
            <a:normAutofit fontScale="70000" lnSpcReduction="20000"/>
          </a:bodyPr>
          <a:lstStyle/>
          <a:p>
            <a:r>
              <a:rPr lang="en-ZA" dirty="0"/>
              <a:t>Elephant</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539938" y="3239846"/>
            <a:ext cx="1714500" cy="1028700"/>
          </a:xfrm>
        </p:spPr>
        <p:txBody>
          <a:bodyPr/>
          <a:lstStyle/>
          <a:p>
            <a:r>
              <a:rPr lang="en-US" dirty="0"/>
              <a:t>Creating more memorable information through the use of symbols and icons</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2593130" y="1419790"/>
            <a:ext cx="1714500" cy="342900"/>
          </a:xfrm>
        </p:spPr>
        <p:txBody>
          <a:bodyPr>
            <a:normAutofit fontScale="70000" lnSpcReduction="20000"/>
          </a:bodyPr>
          <a:lstStyle/>
          <a:p>
            <a:r>
              <a:rPr lang="en-ZA" dirty="0"/>
              <a:t>Tested</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2593130" y="1766967"/>
            <a:ext cx="1714500" cy="1028700"/>
          </a:xfrm>
        </p:spPr>
        <p:txBody>
          <a:bodyPr/>
          <a:lstStyle/>
          <a:p>
            <a:r>
              <a:rPr lang="en-US" dirty="0"/>
              <a:t>Telling stories through visuals and data </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2600626" y="2882908"/>
            <a:ext cx="1714500" cy="342900"/>
          </a:xfrm>
        </p:spPr>
        <p:txBody>
          <a:bodyPr>
            <a:normAutofit fontScale="70000" lnSpcReduction="20000"/>
          </a:bodyPr>
          <a:lstStyle/>
          <a:p>
            <a:r>
              <a:rPr lang="en-ZA" dirty="0"/>
              <a:t>Authentic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2600626" y="3230085"/>
            <a:ext cx="1714500" cy="1028700"/>
          </a:xfrm>
        </p:spPr>
        <p:txBody>
          <a:bodyPr/>
          <a:lstStyle/>
          <a:p>
            <a:r>
              <a:rPr lang="en-US" dirty="0"/>
              <a:t>Harnessing color to illustrate importance and attract attention</a:t>
            </a:r>
          </a:p>
        </p:txBody>
      </p:sp>
      <p:pic>
        <p:nvPicPr>
          <p:cNvPr id="49" name="Picture Placeholder 48">
            <a:extLst>
              <a:ext uri="{FF2B5EF4-FFF2-40B4-BE49-F238E27FC236}">
                <a16:creationId xmlns:a16="http://schemas.microsoft.com/office/drawing/2014/main" id="{B8051AFC-7B94-447D-9205-4C3C5DF021EE}"/>
              </a:ext>
            </a:extLst>
          </p:cNvPr>
          <p:cNvPicPr>
            <a:picLocks noGrp="1" noChangeAspect="1"/>
          </p:cNvPicPr>
          <p:nvPr>
            <p:ph type="pic" sz="quarter" idx="13"/>
          </p:nvPr>
        </p:nvPicPr>
        <p:blipFill>
          <a:blip r:embed="rId3"/>
          <a:srcRect/>
          <a:stretch/>
        </p:blipFill>
        <p:spPr>
          <a:xfrm>
            <a:off x="603803" y="1268016"/>
            <a:ext cx="8065604" cy="3490466"/>
          </a:xfrm>
        </p:spPr>
      </p:pic>
    </p:spTree>
    <p:extLst>
      <p:ext uri="{BB962C8B-B14F-4D97-AF65-F5344CB8AC3E}">
        <p14:creationId xmlns:p14="http://schemas.microsoft.com/office/powerpoint/2010/main" val="307018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0038C-3511-42BB-01CC-9479782FDF77}"/>
              </a:ext>
            </a:extLst>
          </p:cNvPr>
          <p:cNvSpPr txBox="1"/>
          <p:nvPr/>
        </p:nvSpPr>
        <p:spPr>
          <a:xfrm>
            <a:off x="2803584" y="2416783"/>
            <a:ext cx="4054415" cy="1015663"/>
          </a:xfrm>
          <a:prstGeom prst="rect">
            <a:avLst/>
          </a:prstGeom>
          <a:noFill/>
        </p:spPr>
        <p:txBody>
          <a:bodyPr wrap="square">
            <a:spAutoFit/>
          </a:bodyPr>
          <a:lstStyle/>
          <a:p>
            <a:r>
              <a:rPr lang="en-CA" sz="6000" dirty="0">
                <a:latin typeface="Google Sans" panose="020B0604020202020204" charset="0"/>
                <a:ea typeface="Google Sans" panose="020B0604020202020204" charset="0"/>
                <a:cs typeface="Google Sans" panose="020B0604020202020204" charset="0"/>
              </a:rPr>
              <a:t>Z73. 0</a:t>
            </a:r>
          </a:p>
        </p:txBody>
      </p:sp>
    </p:spTree>
    <p:extLst>
      <p:ext uri="{BB962C8B-B14F-4D97-AF65-F5344CB8AC3E}">
        <p14:creationId xmlns:p14="http://schemas.microsoft.com/office/powerpoint/2010/main" val="1060497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931BFD2-0922-4776-70C7-5A712B122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727880"/>
            <a:ext cx="4328620" cy="42013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D7A364-BF75-AD37-D963-BAA5858F8424}"/>
              </a:ext>
            </a:extLst>
          </p:cNvPr>
          <p:cNvSpPr txBox="1"/>
          <p:nvPr/>
        </p:nvSpPr>
        <p:spPr>
          <a:xfrm>
            <a:off x="2274849" y="118242"/>
            <a:ext cx="5127062" cy="869469"/>
          </a:xfrm>
          <a:prstGeom prst="rect">
            <a:avLst/>
          </a:prstGeom>
          <a:noFill/>
        </p:spPr>
        <p:txBody>
          <a:bodyPr wrap="square" rtlCol="0">
            <a:spAutoFit/>
          </a:bodyPr>
          <a:lstStyle/>
          <a:p>
            <a:r>
              <a:rPr lang="en-US" sz="4000" dirty="0">
                <a:latin typeface="Google Sans" panose="020B0604020202020204" charset="0"/>
                <a:ea typeface="Google Sans" panose="020B0604020202020204" charset="0"/>
                <a:cs typeface="Google Sans" panose="020B0604020202020204" charset="0"/>
              </a:rPr>
              <a:t>Visualizing burnout</a:t>
            </a:r>
          </a:p>
          <a:p>
            <a:endParaRPr lang="en-CA" sz="1050" dirty="0"/>
          </a:p>
        </p:txBody>
      </p:sp>
      <p:sp>
        <p:nvSpPr>
          <p:cNvPr id="3" name="TextBox 2">
            <a:extLst>
              <a:ext uri="{FF2B5EF4-FFF2-40B4-BE49-F238E27FC236}">
                <a16:creationId xmlns:a16="http://schemas.microsoft.com/office/drawing/2014/main" id="{7A8C52DC-FF15-6A25-0955-37958147F682}"/>
              </a:ext>
            </a:extLst>
          </p:cNvPr>
          <p:cNvSpPr txBox="1"/>
          <p:nvPr/>
        </p:nvSpPr>
        <p:spPr>
          <a:xfrm>
            <a:off x="6589987" y="4782883"/>
            <a:ext cx="2355605" cy="415498"/>
          </a:xfrm>
          <a:prstGeom prst="rect">
            <a:avLst/>
          </a:prstGeom>
          <a:noFill/>
        </p:spPr>
        <p:txBody>
          <a:bodyPr wrap="square" rtlCol="0">
            <a:spAutoFit/>
          </a:bodyPr>
          <a:lstStyle/>
          <a:p>
            <a:r>
              <a:rPr lang="en-CA" sz="1050" dirty="0">
                <a:latin typeface="Google Sans" panose="020B0604020202020204" charset="0"/>
                <a:ea typeface="Google Sans" panose="020B0604020202020204" charset="0"/>
                <a:cs typeface="Google Sans" panose="020B0604020202020204" charset="0"/>
              </a:rPr>
              <a:t>Credits : </a:t>
            </a:r>
            <a:r>
              <a:rPr lang="en-CA" sz="1050" b="1" dirty="0">
                <a:solidFill>
                  <a:srgbClr val="E7E9EA"/>
                </a:solidFill>
                <a:latin typeface="Google Sans" panose="020B0604020202020204" charset="0"/>
                <a:ea typeface="Google Sans" panose="020B0604020202020204" charset="0"/>
                <a:cs typeface="Google Sans" panose="020B0604020202020204" charset="0"/>
                <a:hlinkClick r:id="rId3"/>
              </a:rPr>
              <a:t>Jonnie Hallman</a:t>
            </a:r>
          </a:p>
          <a:p>
            <a:endParaRPr lang="en-CA" sz="1050" dirty="0"/>
          </a:p>
        </p:txBody>
      </p:sp>
    </p:spTree>
    <p:extLst>
      <p:ext uri="{BB962C8B-B14F-4D97-AF65-F5344CB8AC3E}">
        <p14:creationId xmlns:p14="http://schemas.microsoft.com/office/powerpoint/2010/main" val="3194784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is bitrate? What is the difference between CBR and VBR? | by Elecard  Company | Medium">
            <a:extLst>
              <a:ext uri="{FF2B5EF4-FFF2-40B4-BE49-F238E27FC236}">
                <a16:creationId xmlns:a16="http://schemas.microsoft.com/office/drawing/2014/main" id="{784A017C-B92A-090B-7E31-E91C96971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6" y="1533464"/>
            <a:ext cx="6210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D1C526-A2E8-AAC6-FC89-F8F3F02566BD}"/>
              </a:ext>
            </a:extLst>
          </p:cNvPr>
          <p:cNvSpPr txBox="1"/>
          <p:nvPr/>
        </p:nvSpPr>
        <p:spPr>
          <a:xfrm>
            <a:off x="1285336" y="733245"/>
            <a:ext cx="3357009" cy="800219"/>
          </a:xfrm>
          <a:prstGeom prst="rect">
            <a:avLst/>
          </a:prstGeom>
          <a:noFill/>
        </p:spPr>
        <p:txBody>
          <a:bodyPr wrap="none" rtlCol="0">
            <a:spAutoFit/>
          </a:bodyPr>
          <a:lstStyle/>
          <a:p>
            <a:r>
              <a:rPr lang="en-CA" sz="3200" dirty="0">
                <a:latin typeface="Google Sans" panose="020B0604020202020204" charset="0"/>
                <a:ea typeface="Google Sans" panose="020B0604020202020204" charset="0"/>
                <a:cs typeface="Google Sans" panose="020B0604020202020204" charset="0"/>
              </a:rPr>
              <a:t>Crest and trough</a:t>
            </a:r>
          </a:p>
          <a:p>
            <a:endParaRPr lang="en-CA" dirty="0"/>
          </a:p>
        </p:txBody>
      </p:sp>
    </p:spTree>
    <p:extLst>
      <p:ext uri="{BB962C8B-B14F-4D97-AF65-F5344CB8AC3E}">
        <p14:creationId xmlns:p14="http://schemas.microsoft.com/office/powerpoint/2010/main" val="181023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idx="4294967295"/>
          </p:nvPr>
        </p:nvSpPr>
        <p:spPr>
          <a:xfrm>
            <a:off x="1531434" y="274639"/>
            <a:ext cx="6758551" cy="740360"/>
          </a:xfrm>
        </p:spPr>
        <p:txBody>
          <a:bodyPr/>
          <a:lstStyle/>
          <a:p>
            <a:r>
              <a:rPr lang="en-ZA" dirty="0"/>
              <a:t>Tell, Don’t Ask</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4294967295"/>
          </p:nvPr>
        </p:nvSpPr>
        <p:spPr>
          <a:xfrm>
            <a:off x="1250830" y="3305175"/>
            <a:ext cx="7893170" cy="1028700"/>
          </a:xfrm>
        </p:spPr>
        <p:txBody>
          <a:bodyPr>
            <a:normAutofit/>
          </a:bodyPr>
          <a:lstStyle/>
          <a:p>
            <a:r>
              <a:rPr lang="en-US" dirty="0">
                <a:latin typeface="Google Sans" panose="020B0604020202020204" charset="0"/>
                <a:ea typeface="Google Sans" panose="020B0604020202020204" charset="0"/>
                <a:cs typeface="Google Sans" panose="020B0604020202020204" charset="0"/>
              </a:rPr>
              <a:t>“Programs must be written for people to read, and only incidentally for machines to execute” (SICP)*</a:t>
            </a:r>
          </a:p>
          <a:p>
            <a:endParaRPr lang="en-US" dirty="0">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b="0" i="0" dirty="0">
              <a:solidFill>
                <a:srgbClr val="0A1120"/>
              </a:solidFill>
              <a:effectLst/>
              <a:latin typeface="Google Sans" panose="020B0604020202020204" charset="0"/>
              <a:ea typeface="Google Sans" panose="020B0604020202020204" charset="0"/>
              <a:cs typeface="Google Sans" panose="020B0604020202020204" charset="0"/>
            </a:endParaRPr>
          </a:p>
          <a:p>
            <a:pPr marL="114300" indent="0">
              <a:buNone/>
            </a:pPr>
            <a:endParaRPr lang="en-US" dirty="0">
              <a:solidFill>
                <a:srgbClr val="0A1120"/>
              </a:solidFill>
              <a:latin typeface="Google Sans" panose="020B0604020202020204" charset="0"/>
              <a:ea typeface="Google Sans" panose="020B0604020202020204" charset="0"/>
              <a:cs typeface="Google Sans" panose="020B0604020202020204" charset="0"/>
            </a:endParaRPr>
          </a:p>
        </p:txBody>
      </p:sp>
      <p:pic>
        <p:nvPicPr>
          <p:cNvPr id="9" name="Picture 8">
            <a:extLst>
              <a:ext uri="{FF2B5EF4-FFF2-40B4-BE49-F238E27FC236}">
                <a16:creationId xmlns:a16="http://schemas.microsoft.com/office/drawing/2014/main" id="{47E814C0-C87F-A869-1313-D2D2D3E3B9C2}"/>
              </a:ext>
            </a:extLst>
          </p:cNvPr>
          <p:cNvPicPr>
            <a:picLocks noChangeAspect="1"/>
          </p:cNvPicPr>
          <p:nvPr/>
        </p:nvPicPr>
        <p:blipFill>
          <a:blip r:embed="rId3"/>
          <a:stretch>
            <a:fillRect/>
          </a:stretch>
        </p:blipFill>
        <p:spPr>
          <a:xfrm>
            <a:off x="1458986" y="1014999"/>
            <a:ext cx="2912291" cy="2024529"/>
          </a:xfrm>
          <a:prstGeom prst="rect">
            <a:avLst/>
          </a:prstGeom>
        </p:spPr>
      </p:pic>
      <p:sp>
        <p:nvSpPr>
          <p:cNvPr id="5" name="TextBox 4">
            <a:extLst>
              <a:ext uri="{FF2B5EF4-FFF2-40B4-BE49-F238E27FC236}">
                <a16:creationId xmlns:a16="http://schemas.microsoft.com/office/drawing/2014/main" id="{9808B45C-F6F8-D993-9830-086628D72A83}"/>
              </a:ext>
            </a:extLst>
          </p:cNvPr>
          <p:cNvSpPr txBox="1"/>
          <p:nvPr/>
        </p:nvSpPr>
        <p:spPr>
          <a:xfrm>
            <a:off x="4186546" y="4714972"/>
            <a:ext cx="4585747" cy="523220"/>
          </a:xfrm>
          <a:prstGeom prst="rect">
            <a:avLst/>
          </a:prstGeom>
          <a:noFill/>
        </p:spPr>
        <p:txBody>
          <a:bodyPr wrap="square" rtlCol="0">
            <a:spAutoFit/>
          </a:bodyPr>
          <a:lstStyle/>
          <a:p>
            <a:r>
              <a:rPr lang="en-US" b="0" i="0" dirty="0">
                <a:solidFill>
                  <a:srgbClr val="0A1120"/>
                </a:solidFill>
                <a:effectLst/>
                <a:latin typeface="Google Sans" panose="020B0604020202020204" charset="0"/>
                <a:ea typeface="Google Sans" panose="020B0604020202020204" charset="0"/>
                <a:cs typeface="Google Sans" panose="020B0604020202020204" charset="0"/>
              </a:rPr>
              <a:t> </a:t>
            </a:r>
            <a:r>
              <a:rPr lang="en-US" b="0" i="1" dirty="0">
                <a:solidFill>
                  <a:srgbClr val="1650CC"/>
                </a:solidFill>
                <a:effectLst/>
                <a:latin typeface="Google Sans" panose="020B0604020202020204" charset="0"/>
                <a:ea typeface="Google Sans" panose="020B0604020202020204" charset="0"/>
                <a:cs typeface="Google Sans" panose="020B0604020202020204" charset="0"/>
                <a:hlinkClick r:id="rId4"/>
              </a:rPr>
              <a:t>Structure and Interpretation of Computer Programs</a:t>
            </a:r>
            <a:endParaRPr lang="en-US" dirty="0">
              <a:latin typeface="Google Sans" panose="020B0604020202020204" charset="0"/>
              <a:ea typeface="Google Sans" panose="020B0604020202020204" charset="0"/>
              <a:cs typeface="Google Sans" panose="020B0604020202020204" charset="0"/>
            </a:endParaRPr>
          </a:p>
          <a:p>
            <a:endParaRPr lang="en-CA" dirty="0"/>
          </a:p>
        </p:txBody>
      </p:sp>
    </p:spTree>
    <p:extLst>
      <p:ext uri="{BB962C8B-B14F-4D97-AF65-F5344CB8AC3E}">
        <p14:creationId xmlns:p14="http://schemas.microsoft.com/office/powerpoint/2010/main" val="3922466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686050" y="273844"/>
            <a:ext cx="5465826" cy="994172"/>
          </a:xfrm>
        </p:spPr>
        <p:txBody>
          <a:bodyPr/>
          <a:lstStyle/>
          <a:p>
            <a:r>
              <a:rPr lang="en-ZA" dirty="0"/>
              <a:t>Definition</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143000" y="1455923"/>
            <a:ext cx="6858000" cy="17145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2688336" y="3305556"/>
            <a:ext cx="5465826" cy="1028700"/>
          </a:xfrm>
        </p:spPr>
        <p:txBody>
          <a:bodyPr>
            <a:normAutofit/>
          </a:bodyPr>
          <a:lstStyle/>
          <a:p>
            <a:r>
              <a:rPr lang="en-US" dirty="0"/>
              <a:t>Visual communication is the practice of using visual elements to get a message across, inspire change, or evoke an emotion. </a:t>
            </a:r>
          </a:p>
        </p:txBody>
      </p:sp>
      <p:pic>
        <p:nvPicPr>
          <p:cNvPr id="7" name="Picture 6">
            <a:extLst>
              <a:ext uri="{FF2B5EF4-FFF2-40B4-BE49-F238E27FC236}">
                <a16:creationId xmlns:a16="http://schemas.microsoft.com/office/drawing/2014/main" id="{C4D75C67-335F-CB57-B492-317B6BF73172}"/>
              </a:ext>
            </a:extLst>
          </p:cNvPr>
          <p:cNvPicPr>
            <a:picLocks noChangeAspect="1"/>
          </p:cNvPicPr>
          <p:nvPr/>
        </p:nvPicPr>
        <p:blipFill>
          <a:blip r:embed="rId4"/>
          <a:stretch>
            <a:fillRect/>
          </a:stretch>
        </p:blipFill>
        <p:spPr>
          <a:xfrm>
            <a:off x="285750" y="253142"/>
            <a:ext cx="8572500" cy="4479131"/>
          </a:xfrm>
          <a:prstGeom prst="rect">
            <a:avLst/>
          </a:prstGeom>
        </p:spPr>
      </p:pic>
      <p:sp>
        <p:nvSpPr>
          <p:cNvPr id="6" name="TextBox 5">
            <a:extLst>
              <a:ext uri="{FF2B5EF4-FFF2-40B4-BE49-F238E27FC236}">
                <a16:creationId xmlns:a16="http://schemas.microsoft.com/office/drawing/2014/main" id="{EE0BC818-A4A6-0348-4AAA-B6517FD2026A}"/>
              </a:ext>
            </a:extLst>
          </p:cNvPr>
          <p:cNvSpPr txBox="1"/>
          <p:nvPr/>
        </p:nvSpPr>
        <p:spPr>
          <a:xfrm>
            <a:off x="6202681" y="4823392"/>
            <a:ext cx="2537459" cy="184666"/>
          </a:xfrm>
          <a:prstGeom prst="rect">
            <a:avLst/>
          </a:prstGeom>
          <a:noFill/>
        </p:spPr>
        <p:txBody>
          <a:bodyPr wrap="square" rtlCol="0">
            <a:spAutoFit/>
          </a:bodyPr>
          <a:lstStyle/>
          <a:p>
            <a:r>
              <a:rPr lang="en-CA" sz="600" b="1" dirty="0"/>
              <a:t>Source : Drawify</a:t>
            </a:r>
          </a:p>
        </p:txBody>
      </p:sp>
    </p:spTree>
    <p:extLst>
      <p:ext uri="{BB962C8B-B14F-4D97-AF65-F5344CB8AC3E}">
        <p14:creationId xmlns:p14="http://schemas.microsoft.com/office/powerpoint/2010/main" val="1672233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721F7-0A02-0725-2CFC-4CECBDF76476}"/>
              </a:ext>
            </a:extLst>
          </p:cNvPr>
          <p:cNvSpPr txBox="1"/>
          <p:nvPr/>
        </p:nvSpPr>
        <p:spPr>
          <a:xfrm>
            <a:off x="6521178" y="4823392"/>
            <a:ext cx="1994173" cy="184666"/>
          </a:xfrm>
          <a:prstGeom prst="rect">
            <a:avLst/>
          </a:prstGeom>
          <a:noFill/>
        </p:spPr>
        <p:txBody>
          <a:bodyPr wrap="square" rtlCol="0">
            <a:spAutoFit/>
          </a:bodyPr>
          <a:lstStyle/>
          <a:p>
            <a:r>
              <a:rPr lang="en-CA" sz="600" dirty="0"/>
              <a:t>Source :</a:t>
            </a:r>
          </a:p>
        </p:txBody>
      </p:sp>
      <p:pic>
        <p:nvPicPr>
          <p:cNvPr id="24" name="Picture 23">
            <a:extLst>
              <a:ext uri="{FF2B5EF4-FFF2-40B4-BE49-F238E27FC236}">
                <a16:creationId xmlns:a16="http://schemas.microsoft.com/office/drawing/2014/main" id="{5239EFCB-F45E-DA4E-D320-81BCF578D1F9}"/>
              </a:ext>
            </a:extLst>
          </p:cNvPr>
          <p:cNvPicPr>
            <a:picLocks noChangeAspect="1"/>
          </p:cNvPicPr>
          <p:nvPr/>
        </p:nvPicPr>
        <p:blipFill>
          <a:blip r:embed="rId3"/>
          <a:stretch>
            <a:fillRect/>
          </a:stretch>
        </p:blipFill>
        <p:spPr>
          <a:xfrm>
            <a:off x="1401418" y="698726"/>
            <a:ext cx="5715000" cy="4286250"/>
          </a:xfrm>
          <a:prstGeom prst="rect">
            <a:avLst/>
          </a:prstGeom>
        </p:spPr>
      </p:pic>
    </p:spTree>
    <p:extLst>
      <p:ext uri="{BB962C8B-B14F-4D97-AF65-F5344CB8AC3E}">
        <p14:creationId xmlns:p14="http://schemas.microsoft.com/office/powerpoint/2010/main" val="4261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11"/>
          <p:cNvPicPr preferRelativeResize="0"/>
          <p:nvPr/>
        </p:nvPicPr>
        <p:blipFill>
          <a:blip r:embed="rId3">
            <a:alphaModFix/>
          </a:blip>
          <a:stretch>
            <a:fillRect/>
          </a:stretch>
        </p:blipFill>
        <p:spPr>
          <a:xfrm>
            <a:off x="2859000" y="0"/>
            <a:ext cx="3995941"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1168659" y="20994"/>
            <a:ext cx="5782268" cy="1084684"/>
          </a:xfrm>
          <a:noFill/>
        </p:spPr>
        <p:txBody>
          <a:bodyPr anchor="ctr"/>
          <a:lstStyle/>
          <a:p>
            <a:r>
              <a:rPr lang="en-CA" dirty="0"/>
              <a:t>Penguin Dataset</a:t>
            </a:r>
            <a:endParaRPr lang="en-US" dirty="0"/>
          </a:p>
        </p:txBody>
      </p:sp>
      <p:pic>
        <p:nvPicPr>
          <p:cNvPr id="2050" name="Picture 2" descr="Image">
            <a:extLst>
              <a:ext uri="{FF2B5EF4-FFF2-40B4-BE49-F238E27FC236}">
                <a16:creationId xmlns:a16="http://schemas.microsoft.com/office/drawing/2014/main" id="{AB42B06F-69BD-E482-7869-576380287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2" y="1367785"/>
            <a:ext cx="5144609" cy="33062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FCA805-1C0E-4E9A-7ECD-43C612AF96C2}"/>
              </a:ext>
            </a:extLst>
          </p:cNvPr>
          <p:cNvSpPr txBox="1"/>
          <p:nvPr/>
        </p:nvSpPr>
        <p:spPr>
          <a:xfrm>
            <a:off x="5235377" y="2111763"/>
            <a:ext cx="3862458" cy="2562240"/>
          </a:xfrm>
          <a:prstGeom prst="rect">
            <a:avLst/>
          </a:prstGeom>
          <a:noFill/>
        </p:spPr>
        <p:txBody>
          <a:bodyPr wrap="square" rtlCol="0">
            <a:spAutoFit/>
          </a:bodyPr>
          <a:lstStyle/>
          <a:p>
            <a:r>
              <a:rPr lang="en-US" sz="2100" b="1" dirty="0">
                <a:latin typeface="Google Sans" panose="020B0604020202020204" charset="0"/>
                <a:ea typeface="Google Sans" panose="020B0604020202020204" charset="0"/>
                <a:cs typeface="Google Sans" panose="020B0604020202020204" charset="0"/>
              </a:rPr>
              <a:t>Goal</a:t>
            </a:r>
            <a:r>
              <a:rPr lang="en-US" sz="2100" dirty="0">
                <a:latin typeface="Google Sans" panose="020B0604020202020204" charset="0"/>
                <a:ea typeface="Google Sans" panose="020B0604020202020204" charset="0"/>
                <a:cs typeface="Google Sans" panose="020B0604020202020204" charset="0"/>
              </a:rPr>
              <a:t> </a:t>
            </a:r>
          </a:p>
          <a:p>
            <a:endParaRPr lang="en-US" sz="2100" dirty="0">
              <a:latin typeface="Google Sans" panose="020B0604020202020204" charset="0"/>
              <a:ea typeface="Google Sans" panose="020B0604020202020204" charset="0"/>
              <a:cs typeface="Google Sans" panose="020B0604020202020204" charset="0"/>
            </a:endParaRPr>
          </a:p>
          <a:p>
            <a:r>
              <a:rPr lang="en-US" sz="1800" dirty="0">
                <a:latin typeface="Google Sans" panose="020B0604020202020204" charset="0"/>
                <a:ea typeface="Google Sans" panose="020B0604020202020204" charset="0"/>
                <a:cs typeface="Google Sans" panose="020B0604020202020204" charset="0"/>
              </a:rPr>
              <a:t>Determine the species of a penguin</a:t>
            </a:r>
          </a:p>
          <a:p>
            <a:r>
              <a:rPr lang="en-US" sz="1800" dirty="0">
                <a:latin typeface="Google Sans" panose="020B0604020202020204" charset="0"/>
                <a:ea typeface="Google Sans" panose="020B0604020202020204" charset="0"/>
                <a:cs typeface="Google Sans" panose="020B0604020202020204" charset="0"/>
              </a:rPr>
              <a:t>Parameters :</a:t>
            </a:r>
          </a:p>
          <a:p>
            <a:r>
              <a:rPr lang="en-US" sz="1800" dirty="0">
                <a:latin typeface="Google Sans" panose="020B0604020202020204" charset="0"/>
                <a:ea typeface="Google Sans" panose="020B0604020202020204" charset="0"/>
                <a:cs typeface="Google Sans" panose="020B0604020202020204" charset="0"/>
              </a:rPr>
              <a:t>• Culmen length </a:t>
            </a:r>
          </a:p>
          <a:p>
            <a:r>
              <a:rPr lang="en-US" sz="1800" dirty="0">
                <a:latin typeface="Google Sans" panose="020B0604020202020204" charset="0"/>
                <a:ea typeface="Google Sans" panose="020B0604020202020204" charset="0"/>
                <a:cs typeface="Google Sans" panose="020B0604020202020204" charset="0"/>
              </a:rPr>
              <a:t>• Culmen depth </a:t>
            </a:r>
          </a:p>
          <a:p>
            <a:r>
              <a:rPr lang="en-US" sz="1800" dirty="0">
                <a:latin typeface="Google Sans" panose="020B0604020202020204" charset="0"/>
                <a:ea typeface="Google Sans" panose="020B0604020202020204" charset="0"/>
                <a:cs typeface="Google Sans" panose="020B0604020202020204" charset="0"/>
              </a:rPr>
              <a:t>• Flipper length </a:t>
            </a:r>
          </a:p>
          <a:p>
            <a:r>
              <a:rPr lang="en-US" sz="1800" dirty="0">
                <a:latin typeface="Google Sans" panose="020B0604020202020204" charset="0"/>
                <a:ea typeface="Google Sans" panose="020B0604020202020204" charset="0"/>
                <a:cs typeface="Google Sans" panose="020B0604020202020204" charset="0"/>
              </a:rPr>
              <a:t>• Body mass</a:t>
            </a:r>
          </a:p>
          <a:p>
            <a:endParaRPr lang="en-CA" sz="1050" dirty="0">
              <a:latin typeface="Google Sans" panose="020B0604020202020204" charset="0"/>
              <a:ea typeface="Google Sans" panose="020B0604020202020204" charset="0"/>
              <a:cs typeface="Google Sans" panose="020B0604020202020204" charset="0"/>
            </a:endParaRPr>
          </a:p>
        </p:txBody>
      </p:sp>
      <p:sp>
        <p:nvSpPr>
          <p:cNvPr id="5" name="TextBox 4">
            <a:extLst>
              <a:ext uri="{FF2B5EF4-FFF2-40B4-BE49-F238E27FC236}">
                <a16:creationId xmlns:a16="http://schemas.microsoft.com/office/drawing/2014/main" id="{22ADA209-240B-14B9-9F22-99263E3D505E}"/>
              </a:ext>
            </a:extLst>
          </p:cNvPr>
          <p:cNvSpPr txBox="1"/>
          <p:nvPr/>
        </p:nvSpPr>
        <p:spPr>
          <a:xfrm>
            <a:off x="6744811" y="4867183"/>
            <a:ext cx="1864309" cy="253916"/>
          </a:xfrm>
          <a:prstGeom prst="rect">
            <a:avLst/>
          </a:prstGeom>
          <a:noFill/>
        </p:spPr>
        <p:txBody>
          <a:bodyPr wrap="square" rtlCol="0">
            <a:spAutoFit/>
          </a:bodyPr>
          <a:lstStyle/>
          <a:p>
            <a:r>
              <a:rPr lang="en-CA" sz="1050" dirty="0"/>
              <a:t>Source : </a:t>
            </a:r>
            <a:r>
              <a:rPr lang="en-CA" sz="1050" dirty="0">
                <a:hlinkClick r:id="rId4"/>
              </a:rPr>
              <a:t>Twitter</a:t>
            </a:r>
            <a:r>
              <a:rPr lang="en-CA" sz="1050" dirty="0"/>
              <a:t> </a:t>
            </a:r>
          </a:p>
        </p:txBody>
      </p:sp>
      <p:pic>
        <p:nvPicPr>
          <p:cNvPr id="1026" name="Picture 2" descr="Allison Horst on Twitter: &quot;If you're like me &amp;amp; asked “What is a penguin  culmen?”, here's an illustration representing how culmen length &amp;amp; depth  were measured for this study (thanks Dr. Gorman">
            <a:extLst>
              <a:ext uri="{FF2B5EF4-FFF2-40B4-BE49-F238E27FC236}">
                <a16:creationId xmlns:a16="http://schemas.microsoft.com/office/drawing/2014/main" id="{08750FCF-7C72-5F39-B591-26BFDCE7F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7256" y="862122"/>
            <a:ext cx="1285339" cy="111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08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Manual Of Me</a:t>
            </a:r>
          </a:p>
        </p:txBody>
      </p:sp>
    </p:spTree>
    <p:extLst>
      <p:ext uri="{BB962C8B-B14F-4D97-AF65-F5344CB8AC3E}">
        <p14:creationId xmlns:p14="http://schemas.microsoft.com/office/powerpoint/2010/main" val="3482127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1509B5E8-4077-2E9A-8C7A-2A02826B2B46}"/>
              </a:ext>
            </a:extLst>
          </p:cNvPr>
          <p:cNvPicPr>
            <a:picLocks noChangeAspect="1"/>
          </p:cNvPicPr>
          <p:nvPr/>
        </p:nvPicPr>
        <p:blipFill>
          <a:blip r:embed="rId2"/>
          <a:srcRect l="9815" r="9815"/>
          <a:stretch>
            <a:fillRect/>
          </a:stretch>
        </p:blipFill>
        <p:spPr>
          <a:xfrm>
            <a:off x="668286" y="260156"/>
            <a:ext cx="7140914" cy="4232870"/>
          </a:xfrm>
          <a:prstGeom prst="rect">
            <a:avLst/>
          </a:prstGeom>
        </p:spPr>
      </p:pic>
    </p:spTree>
    <p:extLst>
      <p:ext uri="{BB962C8B-B14F-4D97-AF65-F5344CB8AC3E}">
        <p14:creationId xmlns:p14="http://schemas.microsoft.com/office/powerpoint/2010/main" val="769670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342900"/>
            <a:ext cx="8455914" cy="4457700"/>
          </a:xfrm>
        </p:spPr>
      </p:pic>
      <p:pic>
        <p:nvPicPr>
          <p:cNvPr id="4" name="Picture 3">
            <a:extLst>
              <a:ext uri="{FF2B5EF4-FFF2-40B4-BE49-F238E27FC236}">
                <a16:creationId xmlns:a16="http://schemas.microsoft.com/office/drawing/2014/main" id="{B033BDF5-E01F-9D36-0FAC-DFD7E6841C54}"/>
              </a:ext>
            </a:extLst>
          </p:cNvPr>
          <p:cNvPicPr>
            <a:picLocks noChangeAspect="1"/>
          </p:cNvPicPr>
          <p:nvPr/>
        </p:nvPicPr>
        <p:blipFill>
          <a:blip r:embed="rId3"/>
          <a:stretch>
            <a:fillRect/>
          </a:stretch>
        </p:blipFill>
        <p:spPr>
          <a:xfrm>
            <a:off x="2251509" y="1549707"/>
            <a:ext cx="4640982" cy="2491956"/>
          </a:xfrm>
          <a:prstGeom prst="rect">
            <a:avLst/>
          </a:prstGeom>
        </p:spPr>
      </p:pic>
    </p:spTree>
    <p:extLst>
      <p:ext uri="{BB962C8B-B14F-4D97-AF65-F5344CB8AC3E}">
        <p14:creationId xmlns:p14="http://schemas.microsoft.com/office/powerpoint/2010/main" val="141012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56EA1-4AA4-F854-3CE7-93B5DC38D5D7}"/>
              </a:ext>
            </a:extLst>
          </p:cNvPr>
          <p:cNvSpPr>
            <a:spLocks noGrp="1"/>
          </p:cNvSpPr>
          <p:nvPr>
            <p:ph type="title"/>
          </p:nvPr>
        </p:nvSpPr>
        <p:spPr/>
        <p:txBody>
          <a:bodyPr>
            <a:normAutofit fontScale="90000"/>
          </a:bodyPr>
          <a:lstStyle/>
          <a:p>
            <a:endParaRPr lang="en-CA"/>
          </a:p>
        </p:txBody>
      </p:sp>
      <p:pic>
        <p:nvPicPr>
          <p:cNvPr id="3" name="Picture 2">
            <a:extLst>
              <a:ext uri="{FF2B5EF4-FFF2-40B4-BE49-F238E27FC236}">
                <a16:creationId xmlns:a16="http://schemas.microsoft.com/office/drawing/2014/main" id="{FFA73EC7-3BEA-C085-EE9E-7CE79AE78650}"/>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4252182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0" name="Picture 39">
            <a:extLst>
              <a:ext uri="{FF2B5EF4-FFF2-40B4-BE49-F238E27FC236}">
                <a16:creationId xmlns:a16="http://schemas.microsoft.com/office/drawing/2014/main" id="{1F7383EE-EAAD-9BD6-7265-BCAEE8FB4C83}"/>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628650" y="273844"/>
            <a:ext cx="7886700" cy="994172"/>
          </a:xfrm>
        </p:spPr>
        <p:txBody>
          <a:bodyPr/>
          <a:lstStyle/>
          <a:p>
            <a:r>
              <a:rPr lang="en-US" dirty="0"/>
              <a:t>Meet the team</a:t>
            </a:r>
          </a:p>
        </p:txBody>
      </p:sp>
      <p:sp>
        <p:nvSpPr>
          <p:cNvPr id="24" name="Text Placeholder 23">
            <a:extLst>
              <a:ext uri="{FF2B5EF4-FFF2-40B4-BE49-F238E27FC236}">
                <a16:creationId xmlns:a16="http://schemas.microsoft.com/office/drawing/2014/main" id="{BC66A196-1A97-3417-69FA-670EA093DC5E}"/>
              </a:ext>
            </a:extLst>
          </p:cNvPr>
          <p:cNvSpPr>
            <a:spLocks noGrp="1"/>
          </p:cNvSpPr>
          <p:nvPr>
            <p:ph type="body" sz="quarter" idx="17"/>
          </p:nvPr>
        </p:nvSpPr>
        <p:spPr/>
        <p:txBody>
          <a:bodyPr/>
          <a:lstStyle/>
          <a:p>
            <a:endParaRPr lang="en-CA"/>
          </a:p>
        </p:txBody>
      </p:sp>
      <p:sp>
        <p:nvSpPr>
          <p:cNvPr id="26" name="Text Placeholder 25">
            <a:extLst>
              <a:ext uri="{FF2B5EF4-FFF2-40B4-BE49-F238E27FC236}">
                <a16:creationId xmlns:a16="http://schemas.microsoft.com/office/drawing/2014/main" id="{B6F322EB-92BB-85B2-E736-1624B57B4774}"/>
              </a:ext>
            </a:extLst>
          </p:cNvPr>
          <p:cNvSpPr>
            <a:spLocks noGrp="1"/>
          </p:cNvSpPr>
          <p:nvPr>
            <p:ph type="body" sz="quarter" idx="20"/>
          </p:nvPr>
        </p:nvSpPr>
        <p:spPr/>
        <p:txBody>
          <a:bodyPr/>
          <a:lstStyle/>
          <a:p>
            <a:endParaRPr lang="en-CA"/>
          </a:p>
        </p:txBody>
      </p:sp>
      <p:sp>
        <p:nvSpPr>
          <p:cNvPr id="28" name="Text Placeholder 27">
            <a:extLst>
              <a:ext uri="{FF2B5EF4-FFF2-40B4-BE49-F238E27FC236}">
                <a16:creationId xmlns:a16="http://schemas.microsoft.com/office/drawing/2014/main" id="{1BF7C875-285E-29FE-0860-AB0EAB81F6DD}"/>
              </a:ext>
            </a:extLst>
          </p:cNvPr>
          <p:cNvSpPr>
            <a:spLocks noGrp="1"/>
          </p:cNvSpPr>
          <p:nvPr>
            <p:ph type="body" sz="quarter" idx="23"/>
          </p:nvPr>
        </p:nvSpPr>
        <p:spPr/>
        <p:txBody>
          <a:bodyPr/>
          <a:lstStyle/>
          <a:p>
            <a:endParaRPr lang="en-CA"/>
          </a:p>
        </p:txBody>
      </p:sp>
      <p:sp>
        <p:nvSpPr>
          <p:cNvPr id="30" name="Text Placeholder 29">
            <a:extLst>
              <a:ext uri="{FF2B5EF4-FFF2-40B4-BE49-F238E27FC236}">
                <a16:creationId xmlns:a16="http://schemas.microsoft.com/office/drawing/2014/main" id="{85290C35-354E-BDB3-2133-642F0F299C8E}"/>
              </a:ext>
            </a:extLst>
          </p:cNvPr>
          <p:cNvSpPr>
            <a:spLocks noGrp="1"/>
          </p:cNvSpPr>
          <p:nvPr>
            <p:ph type="body" sz="quarter" idx="14"/>
          </p:nvPr>
        </p:nvSpPr>
        <p:spPr/>
        <p:txBody>
          <a:bodyPr/>
          <a:lstStyle/>
          <a:p>
            <a:endParaRPr lang="en-CA"/>
          </a:p>
        </p:txBody>
      </p:sp>
      <p:sp>
        <p:nvSpPr>
          <p:cNvPr id="32" name="Text Placeholder 31">
            <a:extLst>
              <a:ext uri="{FF2B5EF4-FFF2-40B4-BE49-F238E27FC236}">
                <a16:creationId xmlns:a16="http://schemas.microsoft.com/office/drawing/2014/main" id="{993BC4BE-3ADA-2A21-3F81-D913BE7DB9DA}"/>
              </a:ext>
            </a:extLst>
          </p:cNvPr>
          <p:cNvSpPr>
            <a:spLocks noGrp="1"/>
          </p:cNvSpPr>
          <p:nvPr>
            <p:ph type="body" sz="quarter" idx="15"/>
          </p:nvPr>
        </p:nvSpPr>
        <p:spPr/>
        <p:txBody>
          <a:bodyPr/>
          <a:lstStyle/>
          <a:p>
            <a:endParaRPr lang="en-CA"/>
          </a:p>
        </p:txBody>
      </p:sp>
      <p:sp>
        <p:nvSpPr>
          <p:cNvPr id="34" name="Text Placeholder 33">
            <a:extLst>
              <a:ext uri="{FF2B5EF4-FFF2-40B4-BE49-F238E27FC236}">
                <a16:creationId xmlns:a16="http://schemas.microsoft.com/office/drawing/2014/main" id="{C7C22729-A8AA-0889-F5CC-1E29C3BCCD83}"/>
              </a:ext>
            </a:extLst>
          </p:cNvPr>
          <p:cNvSpPr>
            <a:spLocks noGrp="1"/>
          </p:cNvSpPr>
          <p:nvPr>
            <p:ph type="body" sz="quarter" idx="18"/>
          </p:nvPr>
        </p:nvSpPr>
        <p:spPr/>
        <p:txBody>
          <a:bodyPr/>
          <a:lstStyle/>
          <a:p>
            <a:endParaRPr lang="en-CA"/>
          </a:p>
        </p:txBody>
      </p:sp>
      <p:sp>
        <p:nvSpPr>
          <p:cNvPr id="36" name="Text Placeholder 35">
            <a:extLst>
              <a:ext uri="{FF2B5EF4-FFF2-40B4-BE49-F238E27FC236}">
                <a16:creationId xmlns:a16="http://schemas.microsoft.com/office/drawing/2014/main" id="{330CD225-E358-DECE-22DD-2080F44FE992}"/>
              </a:ext>
            </a:extLst>
          </p:cNvPr>
          <p:cNvSpPr>
            <a:spLocks noGrp="1"/>
          </p:cNvSpPr>
          <p:nvPr>
            <p:ph type="body" sz="quarter" idx="21"/>
          </p:nvPr>
        </p:nvSpPr>
        <p:spPr/>
        <p:txBody>
          <a:bodyPr/>
          <a:lstStyle/>
          <a:p>
            <a:endParaRPr lang="en-CA"/>
          </a:p>
        </p:txBody>
      </p:sp>
      <p:sp>
        <p:nvSpPr>
          <p:cNvPr id="38" name="Text Placeholder 37">
            <a:extLst>
              <a:ext uri="{FF2B5EF4-FFF2-40B4-BE49-F238E27FC236}">
                <a16:creationId xmlns:a16="http://schemas.microsoft.com/office/drawing/2014/main" id="{6D1B3C0C-F80D-F585-B363-14CDEC98BCA2}"/>
              </a:ext>
            </a:extLst>
          </p:cNvPr>
          <p:cNvSpPr>
            <a:spLocks noGrp="1"/>
          </p:cNvSpPr>
          <p:nvPr>
            <p:ph type="body" sz="quarter" idx="24"/>
          </p:nvPr>
        </p:nvSpPr>
        <p:spPr/>
        <p:txBody>
          <a:bodyPr/>
          <a:lstStyle/>
          <a:p>
            <a:endParaRPr lang="en-CA"/>
          </a:p>
        </p:txBody>
      </p:sp>
      <p:pic>
        <p:nvPicPr>
          <p:cNvPr id="4" name="Picture 3">
            <a:extLst>
              <a:ext uri="{FF2B5EF4-FFF2-40B4-BE49-F238E27FC236}">
                <a16:creationId xmlns:a16="http://schemas.microsoft.com/office/drawing/2014/main" id="{67061B9F-17D5-DEA8-FD51-E2AF9EE9225A}"/>
              </a:ext>
            </a:extLst>
          </p:cNvPr>
          <p:cNvPicPr>
            <a:picLocks noChangeAspect="1"/>
          </p:cNvPicPr>
          <p:nvPr/>
        </p:nvPicPr>
        <p:blipFill>
          <a:blip r:embed="rId2"/>
          <a:stretch>
            <a:fillRect/>
          </a:stretch>
        </p:blipFill>
        <p:spPr>
          <a:xfrm>
            <a:off x="15247" y="0"/>
            <a:ext cx="9113506" cy="5143500"/>
          </a:xfrm>
          <a:prstGeom prst="rect">
            <a:avLst/>
          </a:prstGeom>
        </p:spPr>
      </p:pic>
    </p:spTree>
    <p:extLst>
      <p:ext uri="{BB962C8B-B14F-4D97-AF65-F5344CB8AC3E}">
        <p14:creationId xmlns:p14="http://schemas.microsoft.com/office/powerpoint/2010/main" val="1000313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1191" y="3429000"/>
            <a:ext cx="9141619" cy="171450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628650" y="273844"/>
            <a:ext cx="7886700" cy="994172"/>
          </a:xfrm>
        </p:spPr>
        <p:txBody>
          <a:bodyPr/>
          <a:lstStyle/>
          <a:p>
            <a:r>
              <a:rPr lang="en-US" dirty="0"/>
              <a:t>Ideas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643729" y="1272292"/>
            <a:ext cx="2407748" cy="2735704"/>
          </a:xfrm>
        </p:spPr>
        <p:txBody>
          <a:bodyPr>
            <a:normAutofit/>
          </a:bodyPr>
          <a:lstStyle/>
          <a:p>
            <a:r>
              <a:rPr lang="en-ZA" dirty="0"/>
              <a:t>$3B</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821695" y="2063022"/>
            <a:ext cx="2057400" cy="1849412"/>
          </a:xfrm>
        </p:spPr>
        <p:txBody>
          <a:bodyPr>
            <a:normAutofit/>
          </a:bodyPr>
          <a:lstStyle/>
          <a:p>
            <a:r>
              <a:rPr lang="en-ZA" dirty="0"/>
              <a:t>Opportunity to build</a:t>
            </a:r>
          </a:p>
          <a:p>
            <a:r>
              <a:rPr lang="en-ZA" dirty="0"/>
              <a:t>Fully inclusive market</a:t>
            </a:r>
          </a:p>
          <a:p>
            <a:r>
              <a:rPr lang="en-ZA" dirty="0"/>
              <a:t>Total addressable market</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3387471" y="1272292"/>
            <a:ext cx="2407158" cy="2736342"/>
          </a:xfrm>
        </p:spPr>
        <p:txBody>
          <a:bodyPr/>
          <a:lstStyle/>
          <a:p>
            <a:r>
              <a:rPr lang="en-ZA" dirty="0"/>
              <a:t>$2B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3574161" y="2063022"/>
            <a:ext cx="2057400" cy="1849412"/>
          </a:xfrm>
        </p:spPr>
        <p:txBody>
          <a:bodyPr spcFirstLastPara="1" vert="horz" wrap="square" lIns="68580" tIns="34290" rIns="68580" bIns="34290" rtlCol="0" anchor="t" anchorCtr="0">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6111573" y="1272292"/>
            <a:ext cx="2407158" cy="2736342"/>
          </a:xfrm>
        </p:spPr>
        <p:txBody>
          <a:bodyPr/>
          <a:lstStyle/>
          <a:p>
            <a:r>
              <a:rPr lang="en-US" dirty="0"/>
              <a:t>$</a:t>
            </a:r>
            <a:r>
              <a:rPr lang="en-ZA" dirty="0"/>
              <a:t> 1B</a:t>
            </a:r>
            <a:endParaRPr lang="en-US" dirty="0"/>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6282848" y="2063022"/>
            <a:ext cx="2057400" cy="1849412"/>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pic>
        <p:nvPicPr>
          <p:cNvPr id="9" name="Picture 8">
            <a:extLst>
              <a:ext uri="{FF2B5EF4-FFF2-40B4-BE49-F238E27FC236}">
                <a16:creationId xmlns:a16="http://schemas.microsoft.com/office/drawing/2014/main" id="{02B895C7-7C58-9763-3E03-7429ED760066}"/>
              </a:ext>
            </a:extLst>
          </p:cNvPr>
          <p:cNvPicPr>
            <a:picLocks noChangeAspect="1"/>
          </p:cNvPicPr>
          <p:nvPr/>
        </p:nvPicPr>
        <p:blipFill>
          <a:blip r:embed="rId3"/>
          <a:stretch>
            <a:fillRect/>
          </a:stretch>
        </p:blipFill>
        <p:spPr>
          <a:xfrm>
            <a:off x="255168" y="1130591"/>
            <a:ext cx="3704786" cy="2740618"/>
          </a:xfrm>
          <a:prstGeom prst="rect">
            <a:avLst/>
          </a:prstGeom>
        </p:spPr>
      </p:pic>
      <p:pic>
        <p:nvPicPr>
          <p:cNvPr id="11" name="Picture 10">
            <a:extLst>
              <a:ext uri="{FF2B5EF4-FFF2-40B4-BE49-F238E27FC236}">
                <a16:creationId xmlns:a16="http://schemas.microsoft.com/office/drawing/2014/main" id="{50E8C655-CAD0-6801-3CDD-D3CD5E286159}"/>
              </a:ext>
            </a:extLst>
          </p:cNvPr>
          <p:cNvPicPr>
            <a:picLocks noChangeAspect="1"/>
          </p:cNvPicPr>
          <p:nvPr/>
        </p:nvPicPr>
        <p:blipFill>
          <a:blip r:embed="rId4"/>
          <a:stretch>
            <a:fillRect/>
          </a:stretch>
        </p:blipFill>
        <p:spPr>
          <a:xfrm>
            <a:off x="3969290" y="1130591"/>
            <a:ext cx="4687985" cy="2636992"/>
          </a:xfrm>
          <a:prstGeom prst="rect">
            <a:avLst/>
          </a:prstGeom>
        </p:spPr>
      </p:pic>
    </p:spTree>
    <p:extLst>
      <p:ext uri="{BB962C8B-B14F-4D97-AF65-F5344CB8AC3E}">
        <p14:creationId xmlns:p14="http://schemas.microsoft.com/office/powerpoint/2010/main" val="341423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903BB-BCC3-A969-20BD-A06447D675D5}"/>
              </a:ext>
            </a:extLst>
          </p:cNvPr>
          <p:cNvPicPr>
            <a:picLocks noChangeAspect="1"/>
          </p:cNvPicPr>
          <p:nvPr/>
        </p:nvPicPr>
        <p:blipFill>
          <a:blip r:embed="rId2"/>
          <a:stretch>
            <a:fillRect/>
          </a:stretch>
        </p:blipFill>
        <p:spPr>
          <a:xfrm>
            <a:off x="3543300" y="0"/>
            <a:ext cx="2057400" cy="5143500"/>
          </a:xfrm>
          <a:prstGeom prst="rect">
            <a:avLst/>
          </a:prstGeom>
        </p:spPr>
      </p:pic>
    </p:spTree>
    <p:extLst>
      <p:ext uri="{BB962C8B-B14F-4D97-AF65-F5344CB8AC3E}">
        <p14:creationId xmlns:p14="http://schemas.microsoft.com/office/powerpoint/2010/main" val="2996059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F881C-8519-AD5B-EDC2-5C07A8A0B7ED}"/>
              </a:ext>
            </a:extLst>
          </p:cNvPr>
          <p:cNvPicPr>
            <a:picLocks noChangeAspect="1"/>
          </p:cNvPicPr>
          <p:nvPr/>
        </p:nvPicPr>
        <p:blipFill>
          <a:blip r:embed="rId2"/>
          <a:stretch>
            <a:fillRect/>
          </a:stretch>
        </p:blipFill>
        <p:spPr>
          <a:xfrm>
            <a:off x="637511" y="760277"/>
            <a:ext cx="1846967" cy="2335719"/>
          </a:xfrm>
          <a:prstGeom prst="rect">
            <a:avLst/>
          </a:prstGeom>
        </p:spPr>
      </p:pic>
      <p:pic>
        <p:nvPicPr>
          <p:cNvPr id="3074" name="Picture 2">
            <a:extLst>
              <a:ext uri="{FF2B5EF4-FFF2-40B4-BE49-F238E27FC236}">
                <a16:creationId xmlns:a16="http://schemas.microsoft.com/office/drawing/2014/main" id="{3AF76B09-9135-CD49-0980-75B22F068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929" y="760277"/>
            <a:ext cx="2938989"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1B302E-255F-7AFA-B5BC-6989F40B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493" y="3675460"/>
            <a:ext cx="9715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umbo Jenga Blocks - A Ward Design">
            <a:extLst>
              <a:ext uri="{FF2B5EF4-FFF2-40B4-BE49-F238E27FC236}">
                <a16:creationId xmlns:a16="http://schemas.microsoft.com/office/drawing/2014/main" id="{6681BD60-C22E-17D7-AF45-9B987C88D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423" y="3695105"/>
            <a:ext cx="582216" cy="11037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p Ninja Training Stock Vectors, Illustrations &amp; Clip Art - iStock | Zen  garden, Japanese temple">
            <a:extLst>
              <a:ext uri="{FF2B5EF4-FFF2-40B4-BE49-F238E27FC236}">
                <a16:creationId xmlns:a16="http://schemas.microsoft.com/office/drawing/2014/main" id="{953F9F81-971F-A56A-6B83-38B17813F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7194" y="3695105"/>
            <a:ext cx="1074568" cy="10745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A Heisenbug: Full Guide - Rookout.com">
            <a:extLst>
              <a:ext uri="{FF2B5EF4-FFF2-40B4-BE49-F238E27FC236}">
                <a16:creationId xmlns:a16="http://schemas.microsoft.com/office/drawing/2014/main" id="{D1DDAEA5-DB2B-386B-7EC4-E888A1BE4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9993" y="2042454"/>
            <a:ext cx="2743200" cy="14394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F06A0-104B-8259-13EC-69CA3A3BAC47}"/>
              </a:ext>
            </a:extLst>
          </p:cNvPr>
          <p:cNvSpPr txBox="1"/>
          <p:nvPr/>
        </p:nvSpPr>
        <p:spPr>
          <a:xfrm>
            <a:off x="1865042" y="176533"/>
            <a:ext cx="5576130" cy="553998"/>
          </a:xfrm>
          <a:prstGeom prst="rect">
            <a:avLst/>
          </a:prstGeom>
          <a:noFill/>
        </p:spPr>
        <p:txBody>
          <a:bodyPr wrap="square">
            <a:spAutoFit/>
          </a:bodyPr>
          <a:lstStyle/>
          <a:p>
            <a:pPr algn="l"/>
            <a:r>
              <a:rPr lang="en-CA" sz="3000" b="1" dirty="0">
                <a:solidFill>
                  <a:srgbClr val="292929"/>
                </a:solidFill>
                <a:latin typeface="Google Sans" panose="020B0604020202020204" charset="0"/>
                <a:ea typeface="Google Sans" panose="020B0604020202020204" charset="0"/>
                <a:cs typeface="Google Sans" panose="020B0604020202020204" charset="0"/>
              </a:rPr>
              <a:t>Programmer Jargon</a:t>
            </a:r>
          </a:p>
        </p:txBody>
      </p:sp>
    </p:spTree>
    <p:extLst>
      <p:ext uri="{BB962C8B-B14F-4D97-AF65-F5344CB8AC3E}">
        <p14:creationId xmlns:p14="http://schemas.microsoft.com/office/powerpoint/2010/main" val="4068919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12"/>
          <p:cNvPicPr preferRelativeResize="0"/>
          <p:nvPr/>
        </p:nvPicPr>
        <p:blipFill>
          <a:blip r:embed="rId3">
            <a:alphaModFix/>
          </a:blip>
          <a:stretch>
            <a:fillRect/>
          </a:stretch>
        </p:blipFill>
        <p:spPr>
          <a:xfrm>
            <a:off x="152400" y="219825"/>
            <a:ext cx="8839201" cy="4022527"/>
          </a:xfrm>
          <a:prstGeom prst="rect">
            <a:avLst/>
          </a:prstGeom>
          <a:noFill/>
          <a:ln>
            <a:noFill/>
          </a:ln>
        </p:spPr>
      </p:pic>
      <p:pic>
        <p:nvPicPr>
          <p:cNvPr id="321" name="Google Shape;321;p112" title="Social Battery Aaaaaaaaaaaaaaaa GIF"/>
          <p:cNvPicPr preferRelativeResize="0"/>
          <p:nvPr/>
        </p:nvPicPr>
        <p:blipFill>
          <a:blip r:embed="rId4">
            <a:alphaModFix/>
          </a:blip>
          <a:stretch>
            <a:fillRect/>
          </a:stretch>
        </p:blipFill>
        <p:spPr>
          <a:xfrm>
            <a:off x="476125" y="159350"/>
            <a:ext cx="1827850" cy="102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44043" y="420537"/>
            <a:ext cx="8455914" cy="4457700"/>
          </a:xfrm>
        </p:spPr>
      </p:pic>
      <p:sp>
        <p:nvSpPr>
          <p:cNvPr id="2" name="Title 21">
            <a:extLst>
              <a:ext uri="{FF2B5EF4-FFF2-40B4-BE49-F238E27FC236}">
                <a16:creationId xmlns:a16="http://schemas.microsoft.com/office/drawing/2014/main" id="{9FE0DABB-623D-73D8-3C45-8CBC65466F87}"/>
              </a:ext>
            </a:extLst>
          </p:cNvPr>
          <p:cNvSpPr>
            <a:spLocks noGrp="1"/>
          </p:cNvSpPr>
          <p:nvPr>
            <p:ph type="title"/>
          </p:nvPr>
        </p:nvSpPr>
        <p:spPr>
          <a:xfrm>
            <a:off x="2288334" y="2679521"/>
            <a:ext cx="6511623" cy="1371599"/>
          </a:xfrm>
          <a:solidFill>
            <a:schemeClr val="bg2">
              <a:lumMod val="20000"/>
              <a:lumOff val="80000"/>
              <a:alpha val="90000"/>
            </a:schemeClr>
          </a:solidFill>
        </p:spPr>
        <p:txBody>
          <a:bodyPr anchor="ctr"/>
          <a:lstStyle/>
          <a:p>
            <a:r>
              <a:rPr lang="en-US" dirty="0"/>
              <a:t>Precaution</a:t>
            </a:r>
          </a:p>
        </p:txBody>
      </p:sp>
    </p:spTree>
    <p:extLst>
      <p:ext uri="{BB962C8B-B14F-4D97-AF65-F5344CB8AC3E}">
        <p14:creationId xmlns:p14="http://schemas.microsoft.com/office/powerpoint/2010/main" val="486730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E7176308-5F01-6BF3-B814-4C17715A3AE3}"/>
              </a:ext>
            </a:extLst>
          </p:cNvPr>
          <p:cNvPicPr>
            <a:picLocks noGrp="1" noChangeAspect="1"/>
          </p:cNvPicPr>
          <p:nvPr>
            <p:ph type="pic" sz="quarter" idx="13"/>
          </p:nvPr>
        </p:nvPicPr>
        <p:blipFill>
          <a:blip r:embed="rId2"/>
          <a:srcRect t="23641" b="23641"/>
          <a:stretch>
            <a:fillRect/>
          </a:stretch>
        </p:blipFill>
        <p:spPr>
          <a:xfrm>
            <a:off x="846940" y="995503"/>
            <a:ext cx="6994880" cy="3798482"/>
          </a:xfrm>
        </p:spPr>
      </p:pic>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7350" y="272726"/>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1505414" y="139972"/>
            <a:ext cx="5511491" cy="608410"/>
          </a:xfrm>
        </p:spPr>
        <p:txBody>
          <a:bodyPr>
            <a:normAutofit/>
          </a:bodyPr>
          <a:lstStyle/>
          <a:p>
            <a:r>
              <a:rPr lang="en-US" sz="2700" dirty="0"/>
              <a:t>Overwhelming the user!</a:t>
            </a:r>
            <a:endParaRPr lang="en-CA" sz="2700" dirty="0"/>
          </a:p>
        </p:txBody>
      </p:sp>
    </p:spTree>
    <p:extLst>
      <p:ext uri="{BB962C8B-B14F-4D97-AF65-F5344CB8AC3E}">
        <p14:creationId xmlns:p14="http://schemas.microsoft.com/office/powerpoint/2010/main" val="3688867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C15FBD-981F-8F98-82EE-B059893B5953}"/>
              </a:ext>
            </a:extLst>
          </p:cNvPr>
          <p:cNvSpPr/>
          <p:nvPr/>
        </p:nvSpPr>
        <p:spPr>
          <a:xfrm>
            <a:off x="1189840" y="3517073"/>
            <a:ext cx="6861065" cy="12845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675"/>
          </a:p>
        </p:txBody>
      </p:sp>
      <p:pic>
        <p:nvPicPr>
          <p:cNvPr id="5" name="Graphic 4" descr="No sign with solid fill">
            <a:extLst>
              <a:ext uri="{FF2B5EF4-FFF2-40B4-BE49-F238E27FC236}">
                <a16:creationId xmlns:a16="http://schemas.microsoft.com/office/drawing/2014/main" id="{55E74CB7-D34C-0E5C-331B-37C8B0CA8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9057" y="278600"/>
            <a:ext cx="342900" cy="342900"/>
          </a:xfrm>
          <a:prstGeom prst="rect">
            <a:avLst/>
          </a:prstGeom>
        </p:spPr>
      </p:pic>
      <p:sp>
        <p:nvSpPr>
          <p:cNvPr id="7" name="Title 1">
            <a:extLst>
              <a:ext uri="{FF2B5EF4-FFF2-40B4-BE49-F238E27FC236}">
                <a16:creationId xmlns:a16="http://schemas.microsoft.com/office/drawing/2014/main" id="{2D8A26DA-7422-CBD2-F8F6-D0139FD0F40D}"/>
              </a:ext>
            </a:extLst>
          </p:cNvPr>
          <p:cNvSpPr>
            <a:spLocks noGrp="1"/>
          </p:cNvSpPr>
          <p:nvPr>
            <p:ph type="title"/>
          </p:nvPr>
        </p:nvSpPr>
        <p:spPr>
          <a:xfrm>
            <a:off x="2200507" y="139972"/>
            <a:ext cx="2096430" cy="608410"/>
          </a:xfrm>
        </p:spPr>
        <p:txBody>
          <a:bodyPr>
            <a:normAutofit/>
          </a:bodyPr>
          <a:lstStyle/>
          <a:p>
            <a:r>
              <a:rPr lang="en-US" sz="2700" dirty="0"/>
              <a:t>Clutter</a:t>
            </a:r>
            <a:endParaRPr lang="en-CA" sz="2700" dirty="0"/>
          </a:p>
        </p:txBody>
      </p:sp>
      <p:pic>
        <p:nvPicPr>
          <p:cNvPr id="9" name="Picture 8">
            <a:extLst>
              <a:ext uri="{FF2B5EF4-FFF2-40B4-BE49-F238E27FC236}">
                <a16:creationId xmlns:a16="http://schemas.microsoft.com/office/drawing/2014/main" id="{2BFD57F6-EB69-D1C3-F99E-D2369FDE5341}"/>
              </a:ext>
            </a:extLst>
          </p:cNvPr>
          <p:cNvPicPr>
            <a:picLocks noChangeAspect="1"/>
          </p:cNvPicPr>
          <p:nvPr/>
        </p:nvPicPr>
        <p:blipFill>
          <a:blip r:embed="rId4"/>
          <a:stretch>
            <a:fillRect/>
          </a:stretch>
        </p:blipFill>
        <p:spPr>
          <a:xfrm>
            <a:off x="2200507" y="921369"/>
            <a:ext cx="3969370" cy="3969370"/>
          </a:xfrm>
          <a:prstGeom prst="rect">
            <a:avLst/>
          </a:prstGeom>
        </p:spPr>
      </p:pic>
      <p:sp>
        <p:nvSpPr>
          <p:cNvPr id="11" name="TextBox 10">
            <a:extLst>
              <a:ext uri="{FF2B5EF4-FFF2-40B4-BE49-F238E27FC236}">
                <a16:creationId xmlns:a16="http://schemas.microsoft.com/office/drawing/2014/main" id="{0D35E146-8952-F8F7-769B-D41A3C88EE36}"/>
              </a:ext>
            </a:extLst>
          </p:cNvPr>
          <p:cNvSpPr txBox="1"/>
          <p:nvPr/>
        </p:nvSpPr>
        <p:spPr>
          <a:xfrm>
            <a:off x="2200507" y="4881890"/>
            <a:ext cx="4572000" cy="523220"/>
          </a:xfrm>
          <a:prstGeom prst="rect">
            <a:avLst/>
          </a:prstGeom>
          <a:noFill/>
        </p:spPr>
        <p:txBody>
          <a:bodyPr wrap="square">
            <a:spAutoFit/>
          </a:bodyPr>
          <a:lstStyle/>
          <a:p>
            <a:r>
              <a:rPr lang="en-CA" dirty="0">
                <a:latin typeface="Google Sans" panose="020B0604020202020204" charset="0"/>
                <a:ea typeface="Google Sans" panose="020B0604020202020204" charset="0"/>
                <a:cs typeface="Google Sans" panose="020B0604020202020204" charset="0"/>
              </a:rPr>
              <a:t>Copyright: .</a:t>
            </a:r>
            <a:r>
              <a:rPr lang="en-CA" dirty="0" err="1">
                <a:latin typeface="Google Sans" panose="020B0604020202020204" charset="0"/>
                <a:ea typeface="Google Sans" panose="020B0604020202020204" charset="0"/>
                <a:cs typeface="Google Sans" panose="020B0604020202020204" charset="0"/>
              </a:rPr>
              <a:t>marqs</a:t>
            </a:r>
            <a:r>
              <a:rPr lang="en-CA" dirty="0">
                <a:latin typeface="Google Sans" panose="020B0604020202020204" charset="0"/>
                <a:ea typeface="Google Sans" panose="020B0604020202020204" charset="0"/>
                <a:cs typeface="Google Sans" panose="020B0604020202020204" charset="0"/>
              </a:rPr>
              <a:t> / photocase.com</a:t>
            </a:r>
            <a:br>
              <a:rPr lang="en-CA" dirty="0">
                <a:latin typeface="Google Sans" panose="020B0604020202020204" charset="0"/>
                <a:ea typeface="Google Sans" panose="020B0604020202020204" charset="0"/>
                <a:cs typeface="Google Sans" panose="020B0604020202020204" charset="0"/>
              </a:rPr>
            </a:br>
            <a:endParaRPr lang="en-CA"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313561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1085850" y="555600"/>
            <a:ext cx="4333643" cy="755700"/>
          </a:xfrm>
        </p:spPr>
        <p:txBody>
          <a:bodyPr/>
          <a:lstStyle/>
          <a:p>
            <a:r>
              <a:rPr lang="en-CA" dirty="0">
                <a:latin typeface="Google Sans" panose="020B0604020202020204" charset="0"/>
                <a:ea typeface="Google Sans" panose="020B0604020202020204" charset="0"/>
                <a:cs typeface="Google Sans" panose="020B0604020202020204" charset="0"/>
              </a:rPr>
              <a:t>Colors alone</a:t>
            </a: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857249" y="1389600"/>
            <a:ext cx="7274379" cy="3179400"/>
          </a:xfrm>
        </p:spPr>
        <p:txBody>
          <a:bodyPr/>
          <a:lstStyle/>
          <a:p>
            <a:pPr marL="127000" indent="0">
              <a:buNone/>
            </a:pPr>
            <a:r>
              <a:rPr lang="en-US" dirty="0">
                <a:latin typeface="Google Sans" panose="020B0604020202020204" charset="0"/>
                <a:ea typeface="Google Sans" panose="020B0604020202020204" charset="0"/>
                <a:cs typeface="Google Sans" panose="020B0604020202020204" charset="0"/>
              </a:rPr>
              <a:t>              Inaccessible </a:t>
            </a:r>
          </a:p>
          <a:p>
            <a:pPr marL="127000" indent="0">
              <a:buNone/>
            </a:pPr>
            <a:r>
              <a:rPr lang="en-CA" dirty="0">
                <a:latin typeface="Google Sans" panose="020B0604020202020204" charset="0"/>
                <a:ea typeface="Google Sans" panose="020B0604020202020204" charset="0"/>
                <a:cs typeface="Google Sans" panose="020B0604020202020204" charset="0"/>
              </a:rPr>
              <a:t>	</a:t>
            </a: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endParaRPr lang="en-CA" dirty="0">
              <a:latin typeface="Google Sans" panose="020B0604020202020204" charset="0"/>
              <a:ea typeface="Google Sans" panose="020B0604020202020204" charset="0"/>
              <a:cs typeface="Google Sans" panose="020B0604020202020204" charset="0"/>
            </a:endParaRPr>
          </a:p>
          <a:p>
            <a:pPr marL="127000" indent="0">
              <a:buNone/>
            </a:pPr>
            <a:r>
              <a:rPr lang="en-CA" dirty="0">
                <a:latin typeface="Google Sans" panose="020B0604020202020204" charset="0"/>
                <a:ea typeface="Google Sans" panose="020B0604020202020204" charset="0"/>
                <a:cs typeface="Google Sans" panose="020B0604020202020204" charset="0"/>
              </a:rPr>
              <a:t>Red-green color blind?</a:t>
            </a:r>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200910"/>
          <a:ext cx="6103434" cy="1417320"/>
        </p:xfrm>
        <a:graphic>
          <a:graphicData uri="http://schemas.openxmlformats.org/drawingml/2006/table">
            <a:tbl>
              <a:tblPr firstRow="1" bandRow="1">
                <a:tableStyleId>{5C22544A-7EE6-4342-B048-85BDC9FD1C3A}</a:tableStyleId>
              </a:tblPr>
              <a:tblGrid>
                <a:gridCol w="3055434">
                  <a:extLst>
                    <a:ext uri="{9D8B030D-6E8A-4147-A177-3AD203B41FA5}">
                      <a16:colId xmlns:a16="http://schemas.microsoft.com/office/drawing/2014/main" val="426823169"/>
                    </a:ext>
                  </a:extLst>
                </a:gridCol>
                <a:gridCol w="3048000">
                  <a:extLst>
                    <a:ext uri="{9D8B030D-6E8A-4147-A177-3AD203B41FA5}">
                      <a16:colId xmlns:a16="http://schemas.microsoft.com/office/drawing/2014/main" val="2298689372"/>
                    </a:ext>
                  </a:extLst>
                </a:gridCol>
              </a:tblGrid>
              <a:tr h="0">
                <a:tc>
                  <a:txBody>
                    <a:bodyPr/>
                    <a:lstStyle/>
                    <a:p>
                      <a:r>
                        <a:rPr lang="en-CA" dirty="0">
                          <a:latin typeface="Google Sans" panose="020B0604020202020204" charset="0"/>
                          <a:ea typeface="Google Sans" panose="020B0604020202020204" charset="0"/>
                          <a:cs typeface="Google Sans" panose="020B0604020202020204" charset="0"/>
                        </a:rPr>
                        <a:t>Course #</a:t>
                      </a:r>
                    </a:p>
                  </a:txBody>
                  <a:tcPr/>
                </a:tc>
                <a:tc>
                  <a:txBody>
                    <a:bodyPr/>
                    <a:lstStyle/>
                    <a:p>
                      <a:r>
                        <a:rPr lang="en-CA" dirty="0">
                          <a:latin typeface="Google Sans" panose="020B0604020202020204" charset="0"/>
                          <a:ea typeface="Google Sans" panose="020B0604020202020204" charset="0"/>
                          <a:cs typeface="Google Sans" panose="020B0604020202020204" charset="0"/>
                        </a:rPr>
                        <a:t>Name</a:t>
                      </a:r>
                    </a:p>
                  </a:txBody>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solidFill>
                      <a:schemeClr val="accent2">
                        <a:lumMod val="75000"/>
                      </a:schemeClr>
                    </a:solid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solidFill>
                      <a:schemeClr val="accent2"/>
                    </a:solid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solidFill>
                      <a:schemeClr val="accent3"/>
                    </a:solid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solidFill>
                      <a:schemeClr val="accent3"/>
                    </a:solid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solidFill>
                      <a:schemeClr val="accent4"/>
                    </a:solidFill>
                  </a:tcPr>
                </a:tc>
                <a:tc>
                  <a:txBody>
                    <a:bodyPr/>
                    <a:lstStyle/>
                    <a:p>
                      <a:r>
                        <a:rPr lang="en-CA" dirty="0">
                          <a:latin typeface="Google Sans" panose="020B0604020202020204" charset="0"/>
                          <a:ea typeface="Google Sans" panose="020B0604020202020204" charset="0"/>
                          <a:cs typeface="Google Sans" panose="020B0604020202020204" charset="0"/>
                        </a:rPr>
                        <a:t>Soil therapy for beginners</a:t>
                      </a:r>
                    </a:p>
                  </a:txBody>
                  <a:tcPr>
                    <a:solidFill>
                      <a:schemeClr val="accent4"/>
                    </a:solidFill>
                  </a:tcPr>
                </a:tc>
                <a:extLst>
                  <a:ext uri="{0D108BD9-81ED-4DB2-BD59-A6C34878D82A}">
                    <a16:rowId xmlns:a16="http://schemas.microsoft.com/office/drawing/2014/main" val="315767992"/>
                  </a:ext>
                </a:extLst>
              </a:tr>
            </a:tbl>
          </a:graphicData>
        </a:graphic>
      </p:graphicFrame>
      <p:pic>
        <p:nvPicPr>
          <p:cNvPr id="6" name="Graphic 5" descr="Close with solid fill">
            <a:extLst>
              <a:ext uri="{FF2B5EF4-FFF2-40B4-BE49-F238E27FC236}">
                <a16:creationId xmlns:a16="http://schemas.microsoft.com/office/drawing/2014/main" id="{AC3E53BF-E422-779C-5454-9D6AC790F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236" y="1389600"/>
            <a:ext cx="435363" cy="435363"/>
          </a:xfrm>
          <a:prstGeom prst="rect">
            <a:avLst/>
          </a:prstGeom>
        </p:spPr>
      </p:pic>
    </p:spTree>
    <p:extLst>
      <p:ext uri="{BB962C8B-B14F-4D97-AF65-F5344CB8AC3E}">
        <p14:creationId xmlns:p14="http://schemas.microsoft.com/office/powerpoint/2010/main" val="238929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608727-0ED7-272B-0622-36FF5881BE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21413" y="1791833"/>
            <a:ext cx="6137623" cy="14408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itle 1">
            <a:extLst>
              <a:ext uri="{FF2B5EF4-FFF2-40B4-BE49-F238E27FC236}">
                <a16:creationId xmlns:a16="http://schemas.microsoft.com/office/drawing/2014/main" id="{EA8078B7-6A5D-8D6E-C9F9-3C93D1E7D750}"/>
              </a:ext>
            </a:extLst>
          </p:cNvPr>
          <p:cNvSpPr>
            <a:spLocks noGrp="1"/>
          </p:cNvSpPr>
          <p:nvPr>
            <p:ph type="title"/>
          </p:nvPr>
        </p:nvSpPr>
        <p:spPr>
          <a:xfrm>
            <a:off x="1174595" y="555600"/>
            <a:ext cx="3315628" cy="755700"/>
          </a:xfrm>
        </p:spPr>
        <p:txBody>
          <a:bodyPr/>
          <a:lstStyle/>
          <a:p>
            <a:r>
              <a:rPr lang="en-CA" dirty="0"/>
              <a:t>Colors alone!</a:t>
            </a:r>
          </a:p>
        </p:txBody>
      </p:sp>
    </p:spTree>
    <p:extLst>
      <p:ext uri="{BB962C8B-B14F-4D97-AF65-F5344CB8AC3E}">
        <p14:creationId xmlns:p14="http://schemas.microsoft.com/office/powerpoint/2010/main" val="3617662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B1E-945E-0EB1-D22C-8D7D9D5F12D3}"/>
              </a:ext>
            </a:extLst>
          </p:cNvPr>
          <p:cNvSpPr>
            <a:spLocks noGrp="1"/>
          </p:cNvSpPr>
          <p:nvPr>
            <p:ph type="title"/>
          </p:nvPr>
        </p:nvSpPr>
        <p:spPr>
          <a:xfrm>
            <a:off x="311700" y="555600"/>
            <a:ext cx="6706134" cy="755700"/>
          </a:xfrm>
        </p:spPr>
        <p:txBody>
          <a:bodyPr/>
          <a:lstStyle/>
          <a:p>
            <a:r>
              <a:rPr lang="en-US" b="0" dirty="0">
                <a:solidFill>
                  <a:srgbClr val="444444"/>
                </a:solidFill>
                <a:latin typeface="Google Sans" panose="020B0604020202020204" charset="0"/>
                <a:ea typeface="Google Sans" panose="020B0604020202020204" charset="0"/>
                <a:cs typeface="Google Sans" panose="020B0604020202020204" charset="0"/>
              </a:rPr>
              <a:t>A</a:t>
            </a:r>
            <a:r>
              <a:rPr lang="en-US" b="0" i="0" dirty="0">
                <a:solidFill>
                  <a:srgbClr val="444444"/>
                </a:solidFill>
                <a:effectLst/>
                <a:latin typeface="Google Sans" panose="020B0604020202020204" charset="0"/>
                <a:ea typeface="Google Sans" panose="020B0604020202020204" charset="0"/>
                <a:cs typeface="Google Sans" panose="020B0604020202020204" charset="0"/>
              </a:rPr>
              <a:t>lternate means of communication</a:t>
            </a:r>
            <a:endParaRPr lang="en-CA" dirty="0">
              <a:latin typeface="Google Sans" panose="020B0604020202020204" charset="0"/>
              <a:ea typeface="Google Sans" panose="020B0604020202020204" charset="0"/>
              <a:cs typeface="Google Sans" panose="020B0604020202020204" charset="0"/>
            </a:endParaRPr>
          </a:p>
        </p:txBody>
      </p:sp>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graphicFrame>
        <p:nvGraphicFramePr>
          <p:cNvPr id="5" name="Table 4">
            <a:extLst>
              <a:ext uri="{FF2B5EF4-FFF2-40B4-BE49-F238E27FC236}">
                <a16:creationId xmlns:a16="http://schemas.microsoft.com/office/drawing/2014/main" id="{484C0CA2-91A1-DD83-425F-3ADBB0E4BBBC}"/>
              </a:ext>
            </a:extLst>
          </p:cNvPr>
          <p:cNvGraphicFramePr>
            <a:graphicFrameLocks noGrp="1"/>
          </p:cNvGraphicFramePr>
          <p:nvPr/>
        </p:nvGraphicFramePr>
        <p:xfrm>
          <a:off x="1182029" y="2114550"/>
          <a:ext cx="6103433" cy="1859280"/>
        </p:xfrm>
        <a:graphic>
          <a:graphicData uri="http://schemas.openxmlformats.org/drawingml/2006/table">
            <a:tbl>
              <a:tblPr firstRow="1" bandRow="1">
                <a:tableStyleId>{5C22544A-7EE6-4342-B048-85BDC9FD1C3A}</a:tableStyleId>
              </a:tblPr>
              <a:tblGrid>
                <a:gridCol w="2037783">
                  <a:extLst>
                    <a:ext uri="{9D8B030D-6E8A-4147-A177-3AD203B41FA5}">
                      <a16:colId xmlns:a16="http://schemas.microsoft.com/office/drawing/2014/main" val="426823169"/>
                    </a:ext>
                  </a:extLst>
                </a:gridCol>
                <a:gridCol w="2032825">
                  <a:extLst>
                    <a:ext uri="{9D8B030D-6E8A-4147-A177-3AD203B41FA5}">
                      <a16:colId xmlns:a16="http://schemas.microsoft.com/office/drawing/2014/main" val="2298689372"/>
                    </a:ext>
                  </a:extLst>
                </a:gridCol>
                <a:gridCol w="2032825">
                  <a:extLst>
                    <a:ext uri="{9D8B030D-6E8A-4147-A177-3AD203B41FA5}">
                      <a16:colId xmlns:a16="http://schemas.microsoft.com/office/drawing/2014/main" val="1557477991"/>
                    </a:ext>
                  </a:extLst>
                </a:gridCol>
              </a:tblGrid>
              <a:tr h="0">
                <a:tc>
                  <a:txBody>
                    <a:bodyPr/>
                    <a:lstStyle/>
                    <a:p>
                      <a:r>
                        <a:rPr lang="en-CA" dirty="0"/>
                        <a:t>Course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CA"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CA" dirty="0"/>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95678210"/>
                  </a:ext>
                </a:extLst>
              </a:tr>
              <a:tr h="370840">
                <a:tc>
                  <a:txBody>
                    <a:bodyPr/>
                    <a:lstStyle/>
                    <a:p>
                      <a:r>
                        <a:rPr lang="en-CA" dirty="0">
                          <a:latin typeface="Google Sans" panose="020B0604020202020204" charset="0"/>
                          <a:ea typeface="Google Sans" panose="020B0604020202020204" charset="0"/>
                          <a:cs typeface="Google Sans" panose="020B0604020202020204" charset="0"/>
                        </a:rPr>
                        <a:t>Algo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Introduction to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79390"/>
                  </a:ext>
                </a:extLst>
              </a:tr>
              <a:tr h="370840">
                <a:tc>
                  <a:txBody>
                    <a:bodyPr/>
                    <a:lstStyle/>
                    <a:p>
                      <a:r>
                        <a:rPr lang="en-CA" dirty="0">
                          <a:latin typeface="Google Sans" panose="020B0604020202020204" charset="0"/>
                          <a:ea typeface="Google Sans" panose="020B0604020202020204" charset="0"/>
                          <a:cs typeface="Google Sans" panose="020B0604020202020204" charset="0"/>
                        </a:rPr>
                        <a:t>Networking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Topology and Networking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999215"/>
                  </a:ext>
                </a:extLst>
              </a:tr>
              <a:tr h="370840">
                <a:tc>
                  <a:txBody>
                    <a:bodyPr/>
                    <a:lstStyle/>
                    <a:p>
                      <a:r>
                        <a:rPr lang="en-CA" dirty="0">
                          <a:latin typeface="Google Sans" panose="020B0604020202020204" charset="0"/>
                          <a:ea typeface="Google Sans" panose="020B0604020202020204" charset="0"/>
                          <a:cs typeface="Google Sans" panose="020B0604020202020204" charset="0"/>
                        </a:rPr>
                        <a:t>Gardening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Gardening for beginners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Google Sans" panose="020B0604020202020204" charset="0"/>
                          <a:ea typeface="Google Sans" panose="020B0604020202020204" charset="0"/>
                          <a:cs typeface="Google Sans" panose="020B060402020202020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67992"/>
                  </a:ext>
                </a:extLst>
              </a:tr>
            </a:tbl>
          </a:graphicData>
        </a:graphic>
      </p:graphicFrame>
      <p:sp>
        <p:nvSpPr>
          <p:cNvPr id="6" name="TextBox 5">
            <a:extLst>
              <a:ext uri="{FF2B5EF4-FFF2-40B4-BE49-F238E27FC236}">
                <a16:creationId xmlns:a16="http://schemas.microsoft.com/office/drawing/2014/main" id="{00435969-6041-8F99-5A19-414A83C19BD6}"/>
              </a:ext>
            </a:extLst>
          </p:cNvPr>
          <p:cNvSpPr txBox="1"/>
          <p:nvPr/>
        </p:nvSpPr>
        <p:spPr>
          <a:xfrm>
            <a:off x="1182028" y="1567409"/>
            <a:ext cx="5337717" cy="369332"/>
          </a:xfrm>
          <a:prstGeom prst="rect">
            <a:avLst/>
          </a:prstGeom>
          <a:noFill/>
        </p:spPr>
        <p:txBody>
          <a:bodyPr wrap="square">
            <a:spAutoFit/>
          </a:bodyPr>
          <a:lstStyle/>
          <a:p>
            <a:pPr algn="l"/>
            <a:r>
              <a:rPr lang="en-CA" sz="1800" b="1" i="0" dirty="0">
                <a:effectLst/>
                <a:latin typeface="Google Sans" panose="020B0604020202020204" charset="0"/>
                <a:ea typeface="Google Sans" panose="020B0604020202020204" charset="0"/>
                <a:cs typeface="Google Sans" panose="020B0604020202020204" charset="0"/>
              </a:rPr>
              <a:t>Accessible Example </a:t>
            </a:r>
          </a:p>
        </p:txBody>
      </p:sp>
      <p:pic>
        <p:nvPicPr>
          <p:cNvPr id="8" name="Graphic 7" descr="Checkmark with solid fill">
            <a:extLst>
              <a:ext uri="{FF2B5EF4-FFF2-40B4-BE49-F238E27FC236}">
                <a16:creationId xmlns:a16="http://schemas.microsoft.com/office/drawing/2014/main" id="{A444DA6D-36A1-946C-776E-969810FC5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7021" y="1519380"/>
            <a:ext cx="427730" cy="427730"/>
          </a:xfrm>
          <a:prstGeom prst="rect">
            <a:avLst/>
          </a:prstGeom>
        </p:spPr>
      </p:pic>
    </p:spTree>
    <p:extLst>
      <p:ext uri="{BB962C8B-B14F-4D97-AF65-F5344CB8AC3E}">
        <p14:creationId xmlns:p14="http://schemas.microsoft.com/office/powerpoint/2010/main" val="3288519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884E14-2BBA-5E09-9EAC-E88E33C3B75D}"/>
              </a:ext>
            </a:extLst>
          </p:cNvPr>
          <p:cNvSpPr>
            <a:spLocks noGrp="1"/>
          </p:cNvSpPr>
          <p:nvPr>
            <p:ph type="body" idx="1"/>
          </p:nvPr>
        </p:nvSpPr>
        <p:spPr>
          <a:xfrm>
            <a:off x="311700" y="1389600"/>
            <a:ext cx="7196788" cy="3179400"/>
          </a:xfrm>
        </p:spPr>
        <p:txBody>
          <a:bodyPr/>
          <a:lstStyle/>
          <a:p>
            <a:pPr marL="127000" indent="0">
              <a:buNone/>
            </a:pPr>
            <a:endParaRPr lang="en-US" dirty="0"/>
          </a:p>
          <a:p>
            <a:pPr marL="127000" indent="0">
              <a:buNone/>
            </a:pPr>
            <a:endParaRPr lang="en-CA" dirty="0"/>
          </a:p>
        </p:txBody>
      </p:sp>
      <p:sp>
        <p:nvSpPr>
          <p:cNvPr id="7" name="Title 1">
            <a:extLst>
              <a:ext uri="{FF2B5EF4-FFF2-40B4-BE49-F238E27FC236}">
                <a16:creationId xmlns:a16="http://schemas.microsoft.com/office/drawing/2014/main" id="{5E79F3A4-37FF-C750-CA1D-1FDCE607BFCE}"/>
              </a:ext>
            </a:extLst>
          </p:cNvPr>
          <p:cNvSpPr>
            <a:spLocks noGrp="1"/>
          </p:cNvSpPr>
          <p:nvPr>
            <p:ph type="title"/>
          </p:nvPr>
        </p:nvSpPr>
        <p:spPr>
          <a:xfrm>
            <a:off x="311149" y="555625"/>
            <a:ext cx="8364499" cy="755650"/>
          </a:xfrm>
        </p:spPr>
        <p:txBody>
          <a:bodyPr>
            <a:noAutofit/>
          </a:bodyPr>
          <a:lstStyle/>
          <a:p>
            <a:r>
              <a:rPr lang="en-US" sz="2800" b="0" dirty="0"/>
              <a:t>Misinterpretation or reading between the lines?</a:t>
            </a:r>
          </a:p>
        </p:txBody>
      </p:sp>
      <p:pic>
        <p:nvPicPr>
          <p:cNvPr id="9" name="Picture 8">
            <a:extLst>
              <a:ext uri="{FF2B5EF4-FFF2-40B4-BE49-F238E27FC236}">
                <a16:creationId xmlns:a16="http://schemas.microsoft.com/office/drawing/2014/main" id="{8E05E5EA-CD63-0577-144D-8F1B307A6249}"/>
              </a:ext>
            </a:extLst>
          </p:cNvPr>
          <p:cNvPicPr>
            <a:picLocks noChangeAspect="1"/>
          </p:cNvPicPr>
          <p:nvPr/>
        </p:nvPicPr>
        <p:blipFill>
          <a:blip r:embed="rId2"/>
          <a:stretch>
            <a:fillRect/>
          </a:stretch>
        </p:blipFill>
        <p:spPr>
          <a:xfrm>
            <a:off x="1068906" y="1805687"/>
            <a:ext cx="2469218" cy="2166935"/>
          </a:xfrm>
          <a:prstGeom prst="rect">
            <a:avLst/>
          </a:prstGeom>
        </p:spPr>
      </p:pic>
      <p:pic>
        <p:nvPicPr>
          <p:cNvPr id="10" name="Picture 9">
            <a:extLst>
              <a:ext uri="{FF2B5EF4-FFF2-40B4-BE49-F238E27FC236}">
                <a16:creationId xmlns:a16="http://schemas.microsoft.com/office/drawing/2014/main" id="{9334E2F0-F0BF-E413-9D21-E2FDD84F35CF}"/>
              </a:ext>
            </a:extLst>
          </p:cNvPr>
          <p:cNvPicPr>
            <a:picLocks noChangeAspect="1"/>
          </p:cNvPicPr>
          <p:nvPr/>
        </p:nvPicPr>
        <p:blipFill>
          <a:blip r:embed="rId3"/>
          <a:stretch>
            <a:fillRect/>
          </a:stretch>
        </p:blipFill>
        <p:spPr>
          <a:xfrm>
            <a:off x="4904111" y="1851685"/>
            <a:ext cx="2464701" cy="2074938"/>
          </a:xfrm>
          <a:prstGeom prst="rect">
            <a:avLst/>
          </a:prstGeom>
        </p:spPr>
      </p:pic>
    </p:spTree>
    <p:extLst>
      <p:ext uri="{BB962C8B-B14F-4D97-AF65-F5344CB8AC3E}">
        <p14:creationId xmlns:p14="http://schemas.microsoft.com/office/powerpoint/2010/main" val="16910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8" name="Picture 2" descr="TikTok Tom Cruise deepfake creator: public shouldn't worry about 'one-click  fakes' - The Verge">
            <a:extLst>
              <a:ext uri="{FF2B5EF4-FFF2-40B4-BE49-F238E27FC236}">
                <a16:creationId xmlns:a16="http://schemas.microsoft.com/office/drawing/2014/main" id="{144016EF-7B57-1F61-290F-AAAFC1F15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86" y="1888482"/>
            <a:ext cx="3677807" cy="2076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re deep fakes all evil when they can be used for good? - Video  Personalization | Personalized Video Email Marketing | Maverick Videos">
            <a:extLst>
              <a:ext uri="{FF2B5EF4-FFF2-40B4-BE49-F238E27FC236}">
                <a16:creationId xmlns:a16="http://schemas.microsoft.com/office/drawing/2014/main" id="{313E47CB-0600-D223-3751-8CCF4F73D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573" y="1888482"/>
            <a:ext cx="2869500" cy="20760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3FBFFEC-9269-EE3F-A44B-A31AE86B88FB}"/>
              </a:ext>
            </a:extLst>
          </p:cNvPr>
          <p:cNvSpPr>
            <a:spLocks noGrp="1"/>
          </p:cNvSpPr>
          <p:nvPr>
            <p:ph type="title"/>
          </p:nvPr>
        </p:nvSpPr>
        <p:spPr>
          <a:xfrm>
            <a:off x="344086" y="779053"/>
            <a:ext cx="6993415" cy="985726"/>
          </a:xfrm>
        </p:spPr>
        <p:txBody>
          <a:bodyPr>
            <a:noAutofit/>
          </a:bodyPr>
          <a:lstStyle/>
          <a:p>
            <a:r>
              <a:rPr lang="en-US" sz="2000" dirty="0"/>
              <a:t>Deepfake technology: seeing is believing, or is 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668387E-057F-C3BE-D62F-7527271E44AE}"/>
              </a:ext>
            </a:extLst>
          </p:cNvPr>
          <p:cNvSpPr txBox="1"/>
          <p:nvPr/>
        </p:nvSpPr>
        <p:spPr>
          <a:xfrm>
            <a:off x="178420" y="1300976"/>
            <a:ext cx="8816897" cy="1754326"/>
          </a:xfrm>
          <a:prstGeom prst="rect">
            <a:avLst/>
          </a:prstGeom>
          <a:noFill/>
        </p:spPr>
        <p:txBody>
          <a:bodyPr wrap="square">
            <a:spAutoFit/>
          </a:bodyPr>
          <a:lstStyle/>
          <a:p>
            <a:pPr marL="158750" indent="0">
              <a:buNone/>
            </a:pPr>
            <a:r>
              <a:rPr lang="en-US" sz="3600" dirty="0">
                <a:latin typeface="Google Sans" panose="020B0604020202020204" charset="0"/>
                <a:ea typeface="Google Sans" panose="020B0604020202020204" charset="0"/>
                <a:cs typeface="Google Sans" panose="020B0604020202020204" charset="0"/>
              </a:rPr>
              <a:t>“Don’t tell me the moon is shining. Show me the glint of light on broken glass.”</a:t>
            </a:r>
          </a:p>
          <a:p>
            <a:pPr marL="158750" indent="0">
              <a:buNone/>
            </a:pPr>
            <a:r>
              <a:rPr lang="en-US" sz="3600" dirty="0">
                <a:latin typeface="Google Sans" panose="020B0604020202020204" charset="0"/>
                <a:ea typeface="Google Sans" panose="020B0604020202020204" charset="0"/>
                <a:cs typeface="Google Sans" panose="020B0604020202020204" charset="0"/>
              </a:rPr>
              <a:t>- Anton Checkhov</a:t>
            </a:r>
            <a:endParaRPr lang="en-CA" sz="36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311757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8" name="Picture 2" descr="Check Out Our Latest Collection of TOP 50+ Thank You Images Cards for You  #Thank #You #Images #Cards #thankyou Cool Powerpoint Backgrounds, Wallpaper Powerpoint, Presentation Backgrounds, Powerpoint Background Design, Ppt Presentation, Ppt Slide Background, Minion Background, Thank You Wallpaper, Math Wallpaper">
            <a:extLst>
              <a:ext uri="{FF2B5EF4-FFF2-40B4-BE49-F238E27FC236}">
                <a16:creationId xmlns:a16="http://schemas.microsoft.com/office/drawing/2014/main" id="{2C3E085A-BA9F-FFCA-EA10-5BA3E5DD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639" y="907430"/>
            <a:ext cx="3657600" cy="281113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el mchale ugh GIF by NETFLIX">
            <a:extLst>
              <a:ext uri="{FF2B5EF4-FFF2-40B4-BE49-F238E27FC236}">
                <a16:creationId xmlns:a16="http://schemas.microsoft.com/office/drawing/2014/main" id="{7F84F699-6C8A-5AA3-C1A9-14472459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92" y="754381"/>
            <a:ext cx="3807770" cy="4175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13"/>
          <p:cNvPicPr preferRelativeResize="0"/>
          <p:nvPr/>
        </p:nvPicPr>
        <p:blipFill>
          <a:blip r:embed="rId3">
            <a:alphaModFix/>
          </a:blip>
          <a:stretch>
            <a:fillRect/>
          </a:stretch>
        </p:blipFill>
        <p:spPr>
          <a:xfrm>
            <a:off x="152400" y="152400"/>
            <a:ext cx="8597642"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23"/>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0" name="Google Shape;390;p123"/>
          <p:cNvSpPr txBox="1">
            <a:spLocks noGrp="1"/>
          </p:cNvSpPr>
          <p:nvPr>
            <p:ph type="body" idx="4294967295"/>
          </p:nvPr>
        </p:nvSpPr>
        <p:spPr>
          <a:xfrm>
            <a:off x="645350" y="2438675"/>
            <a:ext cx="7210200" cy="17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900">
                <a:solidFill>
                  <a:schemeClr val="dk1"/>
                </a:solidFill>
                <a:latin typeface="Google Sans"/>
                <a:ea typeface="Google Sans"/>
                <a:cs typeface="Google Sans"/>
                <a:sym typeface="Google Sans"/>
              </a:rPr>
              <a:t>Expectation that one will need to teach can enhance one’s learning and organization of knowledge.</a:t>
            </a:r>
            <a:endParaRPr sz="2900">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Clr>
                <a:schemeClr val="dk1"/>
              </a:buClr>
              <a:buSzPts val="1100"/>
              <a:buFont typeface="Arial"/>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
        <p:nvSpPr>
          <p:cNvPr id="391" name="Google Shape;391;p123"/>
          <p:cNvSpPr txBox="1"/>
          <p:nvPr/>
        </p:nvSpPr>
        <p:spPr>
          <a:xfrm>
            <a:off x="645350" y="1044675"/>
            <a:ext cx="7397700" cy="63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900" b="1">
                <a:solidFill>
                  <a:schemeClr val="dk1"/>
                </a:solidFill>
                <a:latin typeface="Google Sans"/>
                <a:ea typeface="Google Sans"/>
                <a:cs typeface="Google Sans"/>
                <a:sym typeface="Google Sans"/>
              </a:rPr>
              <a:t>Memory &amp; Cognition study - 2014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124"/>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397" name="Google Shape;397;p124"/>
          <p:cNvSpPr txBox="1">
            <a:spLocks noGrp="1"/>
          </p:cNvSpPr>
          <p:nvPr>
            <p:ph type="body" idx="4294967295"/>
          </p:nvPr>
        </p:nvSpPr>
        <p:spPr>
          <a:xfrm>
            <a:off x="944300" y="1638750"/>
            <a:ext cx="7211100" cy="18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“Best times to start teaching      something is shortly after learning it”</a:t>
            </a: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pic>
        <p:nvPicPr>
          <p:cNvPr id="402" name="Google Shape;402;p125"/>
          <p:cNvPicPr preferRelativeResize="0"/>
          <p:nvPr/>
        </p:nvPicPr>
        <p:blipFill>
          <a:blip r:embed="rId3">
            <a:alphaModFix/>
          </a:blip>
          <a:stretch>
            <a:fillRect/>
          </a:stretch>
        </p:blipFill>
        <p:spPr>
          <a:xfrm>
            <a:off x="164400" y="76200"/>
            <a:ext cx="8599575" cy="49910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26"/>
          <p:cNvSpPr txBox="1">
            <a:spLocks noGrp="1"/>
          </p:cNvSpPr>
          <p:nvPr>
            <p:ph type="title" idx="4294967295"/>
          </p:nvPr>
        </p:nvSpPr>
        <p:spPr>
          <a:xfrm>
            <a:off x="637850" y="136675"/>
            <a:ext cx="8506200" cy="6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Cascading Mentorship Model </a:t>
            </a:r>
            <a:endParaRPr b="1"/>
          </a:p>
        </p:txBody>
      </p:sp>
      <p:sp>
        <p:nvSpPr>
          <p:cNvPr id="408" name="Google Shape;408;p126"/>
          <p:cNvSpPr txBox="1">
            <a:spLocks noGrp="1"/>
          </p:cNvSpPr>
          <p:nvPr>
            <p:ph type="body" idx="4294967295"/>
          </p:nvPr>
        </p:nvSpPr>
        <p:spPr>
          <a:xfrm>
            <a:off x="214650" y="975950"/>
            <a:ext cx="8876100" cy="3860400"/>
          </a:xfrm>
          <a:prstGeom prst="rect">
            <a:avLst/>
          </a:prstGeom>
        </p:spPr>
        <p:txBody>
          <a:bodyPr spcFirstLastPara="1" wrap="square" lIns="91425" tIns="91425" rIns="91425" bIns="91425" anchor="t" anchorCtr="0">
            <a:normAutofit/>
          </a:bodyPr>
          <a:lstStyle/>
          <a:p>
            <a:pPr marL="457200" lvl="0" indent="-390525" algn="l" rtl="0">
              <a:spcBef>
                <a:spcPts val="0"/>
              </a:spcBef>
              <a:spcAft>
                <a:spcPts val="0"/>
              </a:spcAft>
              <a:buSzPts val="2550"/>
              <a:buFont typeface="Google Sans"/>
              <a:buChar char="●"/>
            </a:pPr>
            <a:r>
              <a:rPr lang="en" sz="2550">
                <a:latin typeface="Google Sans"/>
                <a:ea typeface="Google Sans"/>
                <a:cs typeface="Google Sans"/>
                <a:sym typeface="Google Sans"/>
              </a:rPr>
              <a:t>Another form of teaching that utilizes the benefits of the protégé effect, while adding new benefits.</a:t>
            </a:r>
            <a:endParaRPr sz="2550">
              <a:latin typeface="Google Sans"/>
              <a:ea typeface="Google Sans"/>
              <a:cs typeface="Google Sans"/>
              <a:sym typeface="Google Sans"/>
            </a:endParaRPr>
          </a:p>
          <a:p>
            <a:pPr marL="914400" lvl="0" indent="0" algn="l" rtl="0">
              <a:spcBef>
                <a:spcPts val="1200"/>
              </a:spcBef>
              <a:spcAft>
                <a:spcPts val="0"/>
              </a:spcAft>
              <a:buNone/>
            </a:pPr>
            <a:endParaRPr sz="2550">
              <a:latin typeface="Google Sans"/>
              <a:ea typeface="Google Sans"/>
              <a:cs typeface="Google Sans"/>
              <a:sym typeface="Google Sans"/>
            </a:endParaRPr>
          </a:p>
          <a:p>
            <a:pPr marL="457200" lvl="0" indent="-390525" algn="l" rtl="0">
              <a:spcBef>
                <a:spcPts val="1200"/>
              </a:spcBef>
              <a:spcAft>
                <a:spcPts val="0"/>
              </a:spcAft>
              <a:buSzPts val="2550"/>
              <a:buFont typeface="Google Sans"/>
              <a:buChar char="●"/>
            </a:pPr>
            <a:r>
              <a:rPr lang="en" sz="2550">
                <a:latin typeface="Google Sans"/>
                <a:ea typeface="Google Sans"/>
                <a:cs typeface="Google Sans"/>
                <a:sym typeface="Google Sans"/>
              </a:rPr>
              <a:t>Each student is providing mentorship to someone less experienced than them, and same goes for that person, and so on and so forth</a:t>
            </a:r>
            <a:endParaRPr sz="325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27"/>
          <p:cNvSpPr txBox="1"/>
          <p:nvPr/>
        </p:nvSpPr>
        <p:spPr>
          <a:xfrm>
            <a:off x="170550" y="169300"/>
            <a:ext cx="8802900" cy="45651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endParaRPr sz="3250">
              <a:solidFill>
                <a:schemeClr val="dk2"/>
              </a:solidFill>
              <a:latin typeface="Google Sans Medium"/>
              <a:ea typeface="Google Sans Medium"/>
              <a:cs typeface="Google Sans Medium"/>
              <a:sym typeface="Google Sans Medium"/>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Everyone – even the most junior person – is involved in an active, peer-led exercise that empowers people on every level of experience to understand their own area of practice more deeply. </a:t>
            </a:r>
            <a:endParaRPr sz="2400">
              <a:solidFill>
                <a:schemeClr val="dk2"/>
              </a:solidFill>
              <a:latin typeface="Google Sans"/>
              <a:ea typeface="Google Sans"/>
              <a:cs typeface="Google Sans"/>
              <a:sym typeface="Google Sans"/>
            </a:endParaRPr>
          </a:p>
          <a:p>
            <a:pPr marL="914400" lvl="0" indent="0" algn="l" rtl="0">
              <a:lnSpc>
                <a:spcPct val="115000"/>
              </a:lnSpc>
              <a:spcBef>
                <a:spcPts val="1200"/>
              </a:spcBef>
              <a:spcAft>
                <a:spcPts val="0"/>
              </a:spcAft>
              <a:buNone/>
            </a:pPr>
            <a:endParaRPr sz="2400">
              <a:solidFill>
                <a:schemeClr val="dk2"/>
              </a:solidFill>
              <a:latin typeface="Google Sans"/>
              <a:ea typeface="Google Sans"/>
              <a:cs typeface="Google Sans"/>
              <a:sym typeface="Google Sans"/>
            </a:endParaRPr>
          </a:p>
          <a:p>
            <a:pPr marL="457200" lvl="0" indent="-381000" algn="l" rtl="0">
              <a:lnSpc>
                <a:spcPct val="115000"/>
              </a:lnSpc>
              <a:spcBef>
                <a:spcPts val="1200"/>
              </a:spcBef>
              <a:spcAft>
                <a:spcPts val="0"/>
              </a:spcAft>
              <a:buClr>
                <a:schemeClr val="dk2"/>
              </a:buClr>
              <a:buSzPts val="2400"/>
              <a:buFont typeface="Google Sans"/>
              <a:buChar char="●"/>
            </a:pPr>
            <a:r>
              <a:rPr lang="en" sz="2400">
                <a:solidFill>
                  <a:schemeClr val="dk2"/>
                </a:solidFill>
                <a:latin typeface="Google Sans"/>
                <a:ea typeface="Google Sans"/>
                <a:cs typeface="Google Sans"/>
                <a:sym typeface="Google Sans"/>
              </a:rPr>
              <a:t>They are also encouraged to practice their coaching skills, while also analyzing the coaching they receive in order to improve their own skills. </a:t>
            </a:r>
            <a:endParaRPr sz="2400">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pic>
        <p:nvPicPr>
          <p:cNvPr id="418" name="Google Shape;418;p128"/>
          <p:cNvPicPr preferRelativeResize="0"/>
          <p:nvPr/>
        </p:nvPicPr>
        <p:blipFill>
          <a:blip r:embed="rId3">
            <a:alphaModFix/>
          </a:blip>
          <a:stretch>
            <a:fillRect/>
          </a:stretch>
        </p:blipFill>
        <p:spPr>
          <a:xfrm>
            <a:off x="1129425" y="0"/>
            <a:ext cx="7441475" cy="4838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2"/>
        <p:cNvGrpSpPr/>
        <p:nvPr/>
      </p:nvGrpSpPr>
      <p:grpSpPr>
        <a:xfrm>
          <a:off x="0" y="0"/>
          <a:ext cx="0" cy="0"/>
          <a:chOff x="0" y="0"/>
          <a:chExt cx="0" cy="0"/>
        </a:xfrm>
      </p:grpSpPr>
      <p:pic>
        <p:nvPicPr>
          <p:cNvPr id="423" name="Google Shape;423;p129"/>
          <p:cNvPicPr preferRelativeResize="0"/>
          <p:nvPr/>
        </p:nvPicPr>
        <p:blipFill>
          <a:blip r:embed="rId3">
            <a:alphaModFix/>
          </a:blip>
          <a:stretch>
            <a:fillRect/>
          </a:stretch>
        </p:blipFill>
        <p:spPr>
          <a:xfrm>
            <a:off x="2046725" y="65000"/>
            <a:ext cx="4798040"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30"/>
          <p:cNvSpPr txBox="1">
            <a:spLocks noGrp="1"/>
          </p:cNvSpPr>
          <p:nvPr>
            <p:ph type="title" idx="4294967295"/>
          </p:nvPr>
        </p:nvSpPr>
        <p:spPr>
          <a:xfrm>
            <a:off x="601875" y="555600"/>
            <a:ext cx="40281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SODOTO </a:t>
            </a:r>
            <a:endParaRPr b="1"/>
          </a:p>
        </p:txBody>
      </p:sp>
      <p:sp>
        <p:nvSpPr>
          <p:cNvPr id="429" name="Google Shape;429;p130"/>
          <p:cNvSpPr txBox="1">
            <a:spLocks noGrp="1"/>
          </p:cNvSpPr>
          <p:nvPr>
            <p:ph type="body" idx="4294967295"/>
          </p:nvPr>
        </p:nvSpPr>
        <p:spPr>
          <a:xfrm>
            <a:off x="98325" y="1227725"/>
            <a:ext cx="8968200" cy="3915900"/>
          </a:xfrm>
          <a:prstGeom prst="rect">
            <a:avLst/>
          </a:prstGeom>
        </p:spPr>
        <p:txBody>
          <a:bodyPr spcFirstLastPara="1" wrap="square" lIns="91425" tIns="91425" rIns="91425" bIns="91425" anchor="t" anchorCtr="0">
            <a:normAutofit fontScale="77500" lnSpcReduction="10000"/>
          </a:bodyPr>
          <a:lstStyle/>
          <a:p>
            <a:pPr marL="457200" lvl="0" indent="0" algn="l" rtl="0">
              <a:spcBef>
                <a:spcPts val="0"/>
              </a:spcBef>
              <a:spcAft>
                <a:spcPts val="0"/>
              </a:spcAft>
              <a:buClr>
                <a:schemeClr val="dk1"/>
              </a:buClr>
              <a:buSzPct val="61111"/>
              <a:buFont typeface="Arial"/>
              <a:buNone/>
            </a:pPr>
            <a:endParaRPr b="1">
              <a:latin typeface="Google Sans"/>
              <a:ea typeface="Google Sans"/>
              <a:cs typeface="Google Sans"/>
              <a:sym typeface="Google Sans"/>
            </a:endParaRPr>
          </a:p>
          <a:p>
            <a:pPr marL="0" lvl="0" indent="45720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See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See a procedure and observe how it’s done</a:t>
            </a:r>
            <a:r>
              <a:rPr lang="en" sz="4250">
                <a:latin typeface="Google Sans Medium"/>
                <a:ea typeface="Google Sans Medium"/>
                <a:cs typeface="Google Sans Medium"/>
                <a:sym typeface="Google Sans Medium"/>
              </a:rPr>
              <a:t>.</a:t>
            </a: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Do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Do the procedure and practice it.</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r>
              <a:rPr lang="en" sz="4250" b="1">
                <a:latin typeface="Google Sans"/>
                <a:ea typeface="Google Sans"/>
                <a:cs typeface="Google Sans"/>
                <a:sym typeface="Google Sans"/>
              </a:rPr>
              <a:t>Teach one</a:t>
            </a:r>
            <a:r>
              <a:rPr lang="en" sz="4250">
                <a:latin typeface="Google Sans Medium"/>
                <a:ea typeface="Google Sans Medium"/>
                <a:cs typeface="Google Sans Medium"/>
                <a:sym typeface="Google Sans Medium"/>
              </a:rPr>
              <a:t> </a:t>
            </a:r>
            <a:r>
              <a:rPr lang="en" sz="4250">
                <a:latin typeface="Google Sans"/>
                <a:ea typeface="Google Sans"/>
                <a:cs typeface="Google Sans"/>
                <a:sym typeface="Google Sans"/>
              </a:rPr>
              <a:t>— Teach someone else how to do the procedure.</a:t>
            </a:r>
            <a:endParaRPr sz="4250">
              <a:latin typeface="Google Sans"/>
              <a:ea typeface="Google Sans"/>
              <a:cs typeface="Google Sans"/>
              <a:sym typeface="Google Sans"/>
            </a:endParaRPr>
          </a:p>
          <a:p>
            <a:pPr marL="457200" lvl="0" indent="0" algn="l" rtl="0">
              <a:spcBef>
                <a:spcPts val="1200"/>
              </a:spcBef>
              <a:spcAft>
                <a:spcPts val="0"/>
              </a:spcAft>
              <a:buClr>
                <a:schemeClr val="dk1"/>
              </a:buClr>
              <a:buSzPct val="25882"/>
              <a:buFont typeface="Arial"/>
              <a:buNone/>
            </a:pPr>
            <a:endParaRPr sz="425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ct val="61111"/>
              <a:buFont typeface="Arial"/>
              <a:buNone/>
            </a:pPr>
            <a:endParaRPr>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pic>
        <p:nvPicPr>
          <p:cNvPr id="430" name="Google Shape;430;p130"/>
          <p:cNvPicPr preferRelativeResize="0"/>
          <p:nvPr/>
        </p:nvPicPr>
        <p:blipFill rotWithShape="1">
          <a:blip r:embed="rId3">
            <a:alphaModFix/>
          </a:blip>
          <a:srcRect t="139" b="17589"/>
          <a:stretch/>
        </p:blipFill>
        <p:spPr>
          <a:xfrm>
            <a:off x="6878000" y="2478825"/>
            <a:ext cx="2677999" cy="2880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131"/>
          <p:cNvPicPr preferRelativeResize="0"/>
          <p:nvPr/>
        </p:nvPicPr>
        <p:blipFill>
          <a:blip r:embed="rId3">
            <a:alphaModFix/>
          </a:blip>
          <a:stretch>
            <a:fillRect/>
          </a:stretch>
        </p:blipFill>
        <p:spPr>
          <a:xfrm>
            <a:off x="224350" y="1027650"/>
            <a:ext cx="8794150" cy="2926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132"/>
          <p:cNvPicPr preferRelativeResize="0"/>
          <p:nvPr/>
        </p:nvPicPr>
        <p:blipFill>
          <a:blip r:embed="rId3">
            <a:alphaModFix/>
          </a:blip>
          <a:stretch>
            <a:fillRect/>
          </a:stretch>
        </p:blipFill>
        <p:spPr>
          <a:xfrm>
            <a:off x="7748472" y="3577779"/>
            <a:ext cx="1078225" cy="876979"/>
          </a:xfrm>
          <a:prstGeom prst="rect">
            <a:avLst/>
          </a:prstGeom>
          <a:noFill/>
          <a:ln>
            <a:noFill/>
          </a:ln>
          <a:effectLst>
            <a:outerShdw blurRad="57150" algn="bl" rotWithShape="0">
              <a:srgbClr val="000000">
                <a:alpha val="20000"/>
              </a:srgbClr>
            </a:outerShdw>
          </a:effectLst>
        </p:spPr>
      </p:pic>
      <p:sp>
        <p:nvSpPr>
          <p:cNvPr id="441" name="Google Shape;441;p132"/>
          <p:cNvSpPr txBox="1">
            <a:spLocks noGrp="1"/>
          </p:cNvSpPr>
          <p:nvPr>
            <p:ph type="body" idx="4294967295"/>
          </p:nvPr>
        </p:nvSpPr>
        <p:spPr>
          <a:xfrm>
            <a:off x="579850" y="2171050"/>
            <a:ext cx="7985100" cy="13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Google Sans"/>
                <a:ea typeface="Google Sans"/>
                <a:cs typeface="Google Sans"/>
                <a:sym typeface="Google Sans"/>
              </a:rPr>
              <a:t>“Publishing your work increases your luck”</a:t>
            </a:r>
            <a:br>
              <a:rPr lang="en" sz="2900" b="1">
                <a:solidFill>
                  <a:schemeClr val="dk1"/>
                </a:solidFill>
                <a:latin typeface="Google Sans"/>
                <a:ea typeface="Google Sans"/>
                <a:cs typeface="Google Sans"/>
                <a:sym typeface="Google Sans"/>
              </a:rPr>
            </a:br>
            <a:br>
              <a:rPr lang="en" sz="2900" b="1">
                <a:solidFill>
                  <a:schemeClr val="dk1"/>
                </a:solidFill>
                <a:latin typeface="Google Sans"/>
                <a:ea typeface="Google Sans"/>
                <a:cs typeface="Google Sans"/>
                <a:sym typeface="Google Sans"/>
              </a:rPr>
            </a:br>
            <a:endParaRPr sz="2900" b="1">
              <a:solidFill>
                <a:schemeClr val="dk1"/>
              </a:solidFill>
              <a:latin typeface="Google Sans"/>
              <a:ea typeface="Google Sans"/>
              <a:cs typeface="Google Sans"/>
              <a:sym typeface="Google Sans"/>
            </a:endParaRPr>
          </a:p>
          <a:p>
            <a:pPr marL="0" lvl="0" indent="0" algn="l" rtl="0">
              <a:spcBef>
                <a:spcPts val="1200"/>
              </a:spcBef>
              <a:spcAft>
                <a:spcPts val="0"/>
              </a:spcAft>
              <a:buNone/>
            </a:pPr>
            <a:endParaRPr sz="2900" b="1">
              <a:solidFill>
                <a:schemeClr val="dk1"/>
              </a:solidFill>
              <a:latin typeface="Google Sans"/>
              <a:ea typeface="Google Sans"/>
              <a:cs typeface="Google Sans"/>
              <a:sym typeface="Google Sans"/>
            </a:endParaRPr>
          </a:p>
          <a:p>
            <a:pPr marL="0" lvl="0" indent="0" algn="l" rtl="0">
              <a:spcBef>
                <a:spcPts val="1200"/>
              </a:spcBef>
              <a:spcAft>
                <a:spcPts val="1200"/>
              </a:spcAft>
              <a:buNone/>
            </a:pPr>
            <a:endParaRPr sz="2900" b="1">
              <a:solidFill>
                <a:schemeClr val="dk1"/>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 AM NOT TECH SUPPORT PLEASE ASK GOOGLE Poster | Ben | Keep Calm-o-Matic">
            <a:extLst>
              <a:ext uri="{FF2B5EF4-FFF2-40B4-BE49-F238E27FC236}">
                <a16:creationId xmlns:a16="http://schemas.microsoft.com/office/drawing/2014/main" id="{613C00B5-7F40-12FF-4545-930837BF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395" y="1703784"/>
            <a:ext cx="2021820" cy="2362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00015E1-C66B-C65E-34B5-D4EB6C4CD67F}"/>
              </a:ext>
            </a:extLst>
          </p:cNvPr>
          <p:cNvPicPr>
            <a:picLocks noGrp="1" noChangeAspect="1"/>
          </p:cNvPicPr>
          <p:nvPr>
            <p:ph type="pic" sz="quarter" idx="13"/>
          </p:nvPr>
        </p:nvPicPr>
        <p:blipFill>
          <a:blip r:embed="rId3"/>
          <a:srcRect t="3140" b="3140"/>
          <a:stretch>
            <a:fillRect/>
          </a:stretch>
        </p:blipFill>
        <p:spPr>
          <a:xfrm>
            <a:off x="1056132" y="1700504"/>
            <a:ext cx="4486812" cy="2365310"/>
          </a:xfrm>
        </p:spPr>
      </p:pic>
      <p:sp>
        <p:nvSpPr>
          <p:cNvPr id="5" name="TextBox 4">
            <a:extLst>
              <a:ext uri="{FF2B5EF4-FFF2-40B4-BE49-F238E27FC236}">
                <a16:creationId xmlns:a16="http://schemas.microsoft.com/office/drawing/2014/main" id="{64E185CD-A079-F970-A347-987CE9CE1E06}"/>
              </a:ext>
            </a:extLst>
          </p:cNvPr>
          <p:cNvSpPr txBox="1"/>
          <p:nvPr/>
        </p:nvSpPr>
        <p:spPr>
          <a:xfrm>
            <a:off x="1056132" y="769909"/>
            <a:ext cx="5534239" cy="707886"/>
          </a:xfrm>
          <a:prstGeom prst="rect">
            <a:avLst/>
          </a:prstGeom>
          <a:noFill/>
        </p:spPr>
        <p:txBody>
          <a:bodyPr wrap="square">
            <a:spAutoFit/>
          </a:bodyPr>
          <a:lstStyle/>
          <a:p>
            <a:r>
              <a:rPr lang="en-CA" sz="4000" dirty="0">
                <a:latin typeface="Google Sans" panose="020B0604020202020204" charset="0"/>
                <a:ea typeface="Google Sans" panose="020B0604020202020204" charset="0"/>
                <a:cs typeface="Google Sans" panose="020B0604020202020204" charset="0"/>
              </a:rPr>
              <a:t>Disclaimer</a:t>
            </a:r>
          </a:p>
        </p:txBody>
      </p:sp>
    </p:spTree>
    <p:extLst>
      <p:ext uri="{BB962C8B-B14F-4D97-AF65-F5344CB8AC3E}">
        <p14:creationId xmlns:p14="http://schemas.microsoft.com/office/powerpoint/2010/main" val="3228015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33"/>
          <p:cNvSpPr txBox="1">
            <a:spLocks noGrp="1"/>
          </p:cNvSpPr>
          <p:nvPr>
            <p:ph type="title" idx="4294967295"/>
          </p:nvPr>
        </p:nvSpPr>
        <p:spPr>
          <a:xfrm>
            <a:off x="387900" y="243875"/>
            <a:ext cx="7623600" cy="755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How can we increase the odds of finding luck?</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447" name="Google Shape;447;p133"/>
          <p:cNvSpPr txBox="1">
            <a:spLocks noGrp="1"/>
          </p:cNvSpPr>
          <p:nvPr>
            <p:ph type="body" idx="4294967295"/>
          </p:nvPr>
        </p:nvSpPr>
        <p:spPr>
          <a:xfrm>
            <a:off x="387900" y="999575"/>
            <a:ext cx="8594700" cy="3813000"/>
          </a:xfrm>
          <a:prstGeom prst="rect">
            <a:avLst/>
          </a:prstGeom>
        </p:spPr>
        <p:txBody>
          <a:bodyPr spcFirstLastPara="1" wrap="square" lIns="91425" tIns="91425" rIns="91425" bIns="91425" anchor="t" anchorCtr="0">
            <a:normAutofit fontScale="47500" lnSpcReduction="20000"/>
          </a:bodyPr>
          <a:lstStyle/>
          <a:p>
            <a:pPr marL="457200" lvl="0" indent="-359806" algn="l" rtl="0">
              <a:spcBef>
                <a:spcPts val="0"/>
              </a:spcBef>
              <a:spcAft>
                <a:spcPts val="0"/>
              </a:spcAft>
              <a:buSzPct val="100000"/>
              <a:buFont typeface="Google Sans"/>
              <a:buChar char="●"/>
            </a:pPr>
            <a:r>
              <a:rPr lang="en" sz="4350">
                <a:latin typeface="Google Sans"/>
                <a:ea typeface="Google Sans"/>
                <a:cs typeface="Google Sans"/>
                <a:sym typeface="Google Sans"/>
              </a:rPr>
              <a:t>Luck is when something unexpected and good happens to you. </a:t>
            </a:r>
            <a:r>
              <a:rPr lang="en" sz="4350" i="1">
                <a:latin typeface="Google Sans"/>
                <a:ea typeface="Google Sans"/>
                <a:cs typeface="Google Sans"/>
                <a:sym typeface="Google Sans"/>
              </a:rPr>
              <a:t>Unexpected and good</a:t>
            </a:r>
            <a:r>
              <a:rPr lang="en" sz="4350">
                <a:latin typeface="Google Sans"/>
                <a:ea typeface="Google Sans"/>
                <a:cs typeface="Google Sans"/>
                <a:sym typeface="Google Sans"/>
              </a:rPr>
              <a:t>. Who doesn’t want to increase the odds of something unexpected and good?</a:t>
            </a:r>
            <a:endParaRPr sz="4350">
              <a:latin typeface="Google Sans"/>
              <a:ea typeface="Google Sans"/>
              <a:cs typeface="Google Sans"/>
              <a:sym typeface="Google Sans"/>
            </a:endParaRPr>
          </a:p>
          <a:p>
            <a:pPr marL="4572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By being a person who works in public. By doing work and being public about it, you build a reputation for yourself. </a:t>
            </a:r>
            <a:endParaRPr sz="4350">
              <a:latin typeface="Google Sans"/>
              <a:ea typeface="Google Sans"/>
              <a:cs typeface="Google Sans"/>
              <a:sym typeface="Google Sans"/>
            </a:endParaRPr>
          </a:p>
          <a:p>
            <a:pPr marL="914400" lvl="0" indent="0" algn="l" rtl="0">
              <a:spcBef>
                <a:spcPts val="1200"/>
              </a:spcBef>
              <a:spcAft>
                <a:spcPts val="0"/>
              </a:spcAft>
              <a:buNone/>
            </a:pPr>
            <a:endParaRPr sz="4350">
              <a:latin typeface="Google Sans"/>
              <a:ea typeface="Google Sans"/>
              <a:cs typeface="Google Sans"/>
              <a:sym typeface="Google Sans"/>
            </a:endParaRPr>
          </a:p>
          <a:p>
            <a:pPr marL="457200" lvl="0" indent="-359806" algn="l" rtl="0">
              <a:spcBef>
                <a:spcPts val="1200"/>
              </a:spcBef>
              <a:spcAft>
                <a:spcPts val="0"/>
              </a:spcAft>
              <a:buSzPct val="100000"/>
              <a:buFont typeface="Google Sans"/>
              <a:buChar char="●"/>
            </a:pPr>
            <a:r>
              <a:rPr lang="en" sz="4350">
                <a:latin typeface="Google Sans"/>
                <a:ea typeface="Google Sans"/>
                <a:cs typeface="Google Sans"/>
                <a:sym typeface="Google Sans"/>
              </a:rPr>
              <a:t>You build a track record. You build a public body of work that speaks on your behalf better than any resume ever could.</a:t>
            </a:r>
            <a:endParaRPr sz="4350">
              <a:latin typeface="Google Sans"/>
              <a:ea typeface="Google Sans"/>
              <a:cs typeface="Google Sans"/>
              <a:sym typeface="Google Sans"/>
            </a:endParaRPr>
          </a:p>
          <a:p>
            <a:pPr marL="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134"/>
          <p:cNvSpPr txBox="1"/>
          <p:nvPr/>
        </p:nvSpPr>
        <p:spPr>
          <a:xfrm>
            <a:off x="592525" y="1211775"/>
            <a:ext cx="7959000" cy="20913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6000" b="1">
                <a:latin typeface="Google Sans"/>
                <a:ea typeface="Google Sans"/>
                <a:cs typeface="Google Sans"/>
                <a:sym typeface="Google Sans"/>
              </a:rPr>
              <a:t>“Luck Surface Area”</a:t>
            </a:r>
            <a:endParaRPr sz="6000" b="1">
              <a:latin typeface="Google Sans"/>
              <a:ea typeface="Google Sans"/>
              <a:cs typeface="Google Sans"/>
              <a:sym typeface="Google Sans"/>
            </a:endParaRPr>
          </a:p>
        </p:txBody>
      </p:sp>
      <p:sp>
        <p:nvSpPr>
          <p:cNvPr id="453" name="Google Shape;453;p134"/>
          <p:cNvSpPr txBox="1"/>
          <p:nvPr/>
        </p:nvSpPr>
        <p:spPr>
          <a:xfrm>
            <a:off x="2807950" y="3640050"/>
            <a:ext cx="3477000" cy="41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a:latin typeface="Google Sans Text"/>
                <a:ea typeface="Google Sans Text"/>
                <a:cs typeface="Google Sans Text"/>
                <a:sym typeface="Google Sans Text"/>
              </a:rPr>
              <a:t>— </a:t>
            </a:r>
            <a:r>
              <a:rPr lang="en" sz="2400">
                <a:latin typeface="Google Sans Text"/>
                <a:ea typeface="Google Sans Text"/>
                <a:cs typeface="Google Sans Text"/>
                <a:sym typeface="Google Sans Text"/>
              </a:rPr>
              <a:t>Jason Roberts</a:t>
            </a:r>
            <a:endParaRPr sz="2400">
              <a:latin typeface="Google Sans Text"/>
              <a:ea typeface="Google Sans Text"/>
              <a:cs typeface="Google Sans Text"/>
              <a:sym typeface="Google Sans Text"/>
            </a:endParaRPr>
          </a:p>
        </p:txBody>
      </p:sp>
      <p:pic>
        <p:nvPicPr>
          <p:cNvPr id="454" name="Google Shape;454;p134"/>
          <p:cNvPicPr preferRelativeResize="0"/>
          <p:nvPr/>
        </p:nvPicPr>
        <p:blipFill rotWithShape="1">
          <a:blip r:embed="rId3">
            <a:alphaModFix/>
          </a:blip>
          <a:srcRect l="20197" t="31670" r="34527"/>
          <a:stretch/>
        </p:blipFill>
        <p:spPr>
          <a:xfrm>
            <a:off x="7361450" y="3958450"/>
            <a:ext cx="1350400" cy="1185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135"/>
          <p:cNvSpPr txBox="1"/>
          <p:nvPr/>
        </p:nvSpPr>
        <p:spPr>
          <a:xfrm>
            <a:off x="423575" y="1090175"/>
            <a:ext cx="8643000" cy="36384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amount of serendipity that will occur in your life, your Luck Surface Area, is directly proportional to the degree to which you do something you’re passionate about combined with the total number of people to whom this is effectively communicated.“</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460" name="Google Shape;460;p13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4"/>
        <p:cNvGrpSpPr/>
        <p:nvPr/>
      </p:nvGrpSpPr>
      <p:grpSpPr>
        <a:xfrm>
          <a:off x="0" y="0"/>
          <a:ext cx="0" cy="0"/>
          <a:chOff x="0" y="0"/>
          <a:chExt cx="0" cy="0"/>
        </a:xfrm>
      </p:grpSpPr>
      <p:sp>
        <p:nvSpPr>
          <p:cNvPr id="465" name="Google Shape;465;p136"/>
          <p:cNvSpPr txBox="1"/>
          <p:nvPr/>
        </p:nvSpPr>
        <p:spPr>
          <a:xfrm>
            <a:off x="507492" y="1389888"/>
            <a:ext cx="72549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Start Doing, Amplify with Telling!</a:t>
            </a:r>
            <a:endParaRPr sz="3000" b="1">
              <a:solidFill>
                <a:srgbClr val="1A1A1A"/>
              </a:solidFill>
              <a:latin typeface="Google Sans"/>
              <a:ea typeface="Google Sans"/>
              <a:cs typeface="Google Sans"/>
              <a:sym typeface="Google Sans"/>
            </a:endParaRPr>
          </a:p>
        </p:txBody>
      </p:sp>
      <p:sp>
        <p:nvSpPr>
          <p:cNvPr id="466" name="Google Shape;466;p136"/>
          <p:cNvSpPr txBox="1"/>
          <p:nvPr/>
        </p:nvSpPr>
        <p:spPr>
          <a:xfrm>
            <a:off x="507500" y="2678450"/>
            <a:ext cx="81273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r>
              <a:rPr lang="en" sz="2400">
                <a:solidFill>
                  <a:srgbClr val="3C4043"/>
                </a:solidFill>
                <a:latin typeface="Google Sans"/>
                <a:ea typeface="Google Sans"/>
                <a:cs typeface="Google Sans"/>
                <a:sym typeface="Google Sans"/>
              </a:rPr>
              <a:t>The goal is not to become famous, the goal is to increase the chances of luck finding us!</a:t>
            </a:r>
            <a:endParaRPr sz="2400">
              <a:solidFill>
                <a:srgbClr val="80868B"/>
              </a:solidFill>
              <a:latin typeface="Google Sans"/>
              <a:ea typeface="Google Sans"/>
              <a:cs typeface="Google Sans"/>
              <a:sym typeface="Google Sans"/>
            </a:endParaRPr>
          </a:p>
        </p:txBody>
      </p:sp>
      <p:pic>
        <p:nvPicPr>
          <p:cNvPr id="467" name="Google Shape;467;p13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37"/>
          <p:cNvSpPr txBox="1">
            <a:spLocks noGrp="1"/>
          </p:cNvSpPr>
          <p:nvPr>
            <p:ph type="body" idx="4294967295"/>
          </p:nvPr>
        </p:nvSpPr>
        <p:spPr>
          <a:xfrm>
            <a:off x="155475" y="137050"/>
            <a:ext cx="8988600" cy="473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3000">
                <a:latin typeface="Google Sans SemiBold"/>
                <a:ea typeface="Google Sans SemiBold"/>
                <a:cs typeface="Google Sans SemiBold"/>
                <a:sym typeface="Google Sans SemiBold"/>
              </a:rPr>
              <a:t>Luck = (Passionate) Doing x (Effective) Telling</a:t>
            </a:r>
            <a:endParaRPr sz="3000">
              <a:latin typeface="Google Sans SemiBold"/>
              <a:ea typeface="Google Sans SemiBold"/>
              <a:cs typeface="Google Sans SemiBold"/>
              <a:sym typeface="Google Sans SemiBold"/>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more things you do multiplied by the more people you tell, the larger your Luck Surface Area becomes </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r>
              <a:rPr lang="en" sz="2400">
                <a:latin typeface="Google Sans"/>
                <a:ea typeface="Google Sans"/>
                <a:cs typeface="Google Sans"/>
                <a:sym typeface="Google Sans"/>
              </a:rPr>
              <a:t>The larger your Luck Surface Area, the more likely you are to catch luck as it flows by!</a:t>
            </a:r>
            <a:endParaRPr sz="2400">
              <a:latin typeface="Google Sans"/>
              <a:ea typeface="Google Sans"/>
              <a:cs typeface="Google Sans"/>
              <a:sym typeface="Google Sans"/>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0"/>
              </a:spcAft>
              <a:buClr>
                <a:schemeClr val="dk1"/>
              </a:buClr>
              <a:buSzPts val="1100"/>
              <a:buFont typeface="Arial"/>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sz="2400">
              <a:latin typeface="Google Sans Medium"/>
              <a:ea typeface="Google Sans Medium"/>
              <a:cs typeface="Google Sans Medium"/>
              <a:sym typeface="Google Sans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138"/>
          <p:cNvPicPr preferRelativeResize="0"/>
          <p:nvPr/>
        </p:nvPicPr>
        <p:blipFill>
          <a:blip r:embed="rId3">
            <a:alphaModFix/>
          </a:blip>
          <a:stretch>
            <a:fillRect/>
          </a:stretch>
        </p:blipFill>
        <p:spPr>
          <a:xfrm>
            <a:off x="2358475" y="0"/>
            <a:ext cx="4838701" cy="48387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13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140"/>
          <p:cNvSpPr txBox="1"/>
          <p:nvPr/>
        </p:nvSpPr>
        <p:spPr>
          <a:xfrm>
            <a:off x="556350" y="1706900"/>
            <a:ext cx="8282400" cy="2925900"/>
          </a:xfrm>
          <a:prstGeom prst="rect">
            <a:avLst/>
          </a:prstGeom>
          <a:noFill/>
          <a:ln>
            <a:noFill/>
          </a:ln>
        </p:spPr>
        <p:txBody>
          <a:bodyPr spcFirstLastPara="1" wrap="square" lIns="0" tIns="0" rIns="0" bIns="0" anchor="t" anchorCtr="0">
            <a:noAutofit/>
          </a:bodyPr>
          <a:lstStyle/>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actually are doing things, you’ve just trained yourself to think that anything you do isn’t worth sharing.</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2400">
              <a:solidFill>
                <a:srgbClr val="3C4043"/>
              </a:solidFill>
              <a:latin typeface="Google Sans"/>
              <a:ea typeface="Google Sans"/>
              <a:cs typeface="Google Sans"/>
              <a:sym typeface="Google Sans"/>
            </a:endParaRPr>
          </a:p>
          <a:p>
            <a:pPr marL="457200" lvl="0" indent="-381000" algn="l" rtl="0">
              <a:spcBef>
                <a:spcPts val="2200"/>
              </a:spcBef>
              <a:spcAft>
                <a:spcPts val="0"/>
              </a:spcAft>
              <a:buClr>
                <a:srgbClr val="3C4043"/>
              </a:buClr>
              <a:buSzPts val="2400"/>
              <a:buFont typeface="Google Sans"/>
              <a:buAutoNum type="arabicPeriod"/>
            </a:pPr>
            <a:r>
              <a:rPr lang="en" sz="2400">
                <a:solidFill>
                  <a:srgbClr val="3C4043"/>
                </a:solidFill>
                <a:latin typeface="Google Sans"/>
                <a:ea typeface="Google Sans"/>
                <a:cs typeface="Google Sans"/>
                <a:sym typeface="Google Sans"/>
              </a:rPr>
              <a:t>You want to be doing things, but you can’t bring yourself to get started.</a:t>
            </a:r>
            <a:endParaRPr sz="2400">
              <a:solidFill>
                <a:srgbClr val="3C4043"/>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3C4043"/>
              </a:solidFill>
              <a:latin typeface="Google Sans"/>
              <a:ea typeface="Google Sans"/>
              <a:cs typeface="Google Sans"/>
              <a:sym typeface="Google Sans"/>
            </a:endParaRPr>
          </a:p>
          <a:p>
            <a:pPr marL="0" lvl="0" indent="0" algn="l" rtl="0">
              <a:spcBef>
                <a:spcPts val="2200"/>
              </a:spcBef>
              <a:spcAft>
                <a:spcPts val="0"/>
              </a:spcAft>
              <a:buNone/>
            </a:pPr>
            <a:endParaRPr sz="1800">
              <a:solidFill>
                <a:srgbClr val="3C4043"/>
              </a:solidFill>
              <a:latin typeface="Google Sans"/>
              <a:ea typeface="Google Sans"/>
              <a:cs typeface="Google Sans"/>
              <a:sym typeface="Google Sans"/>
            </a:endParaRPr>
          </a:p>
        </p:txBody>
      </p:sp>
      <p:pic>
        <p:nvPicPr>
          <p:cNvPr id="488" name="Google Shape;488;p14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489" name="Google Shape;489;p140"/>
          <p:cNvSpPr txBox="1"/>
          <p:nvPr/>
        </p:nvSpPr>
        <p:spPr>
          <a:xfrm>
            <a:off x="685800" y="566075"/>
            <a:ext cx="7613400" cy="856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3000" b="1">
                <a:solidFill>
                  <a:srgbClr val="1A1A1A"/>
                </a:solidFill>
                <a:latin typeface="Google Sans"/>
                <a:ea typeface="Google Sans"/>
                <a:cs typeface="Google Sans"/>
                <a:sym typeface="Google Sans"/>
              </a:rPr>
              <a:t>Which one are you?</a:t>
            </a:r>
            <a:endParaRPr sz="3000" b="1">
              <a:solidFill>
                <a:srgbClr val="1A1A1A"/>
              </a:solidFill>
              <a:latin typeface="Google Sans"/>
              <a:ea typeface="Google Sans"/>
              <a:cs typeface="Google Sans"/>
              <a:sym typeface="Google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41"/>
          <p:cNvSpPr txBox="1">
            <a:spLocks noGrp="1"/>
          </p:cNvSpPr>
          <p:nvPr>
            <p:ph type="body" idx="4294967295"/>
          </p:nvPr>
        </p:nvSpPr>
        <p:spPr>
          <a:xfrm>
            <a:off x="387900" y="688200"/>
            <a:ext cx="8295000" cy="3860700"/>
          </a:xfrm>
          <a:prstGeom prst="rect">
            <a:avLst/>
          </a:prstGeom>
        </p:spPr>
        <p:txBody>
          <a:bodyPr spcFirstLastPara="1" wrap="square" lIns="91425" tIns="91425" rIns="91425" bIns="91425" anchor="t" anchorCtr="0">
            <a:normAutofit fontScale="85000" lnSpcReduction="20000"/>
          </a:bodyPr>
          <a:lstStyle/>
          <a:p>
            <a:pPr marL="457200" lvl="0" indent="-366395" algn="l" rtl="0">
              <a:spcBef>
                <a:spcPts val="0"/>
              </a:spcBef>
              <a:spcAft>
                <a:spcPts val="0"/>
              </a:spcAft>
              <a:buSzPct val="100000"/>
              <a:buFont typeface="Google Sans"/>
              <a:buChar char="●"/>
            </a:pPr>
            <a:r>
              <a:rPr lang="en" sz="2800">
                <a:latin typeface="Google Sans"/>
                <a:ea typeface="Google Sans"/>
                <a:cs typeface="Google Sans"/>
                <a:sym typeface="Google Sans"/>
              </a:rPr>
              <a:t>When people become aware of your expertise, some percentage of them will take action to capture that value, but quite often it will be in a way you would never have predicted.”</a:t>
            </a:r>
            <a:endParaRPr sz="2800">
              <a:latin typeface="Google Sans"/>
              <a:ea typeface="Google Sans"/>
              <a:cs typeface="Google Sans"/>
              <a:sym typeface="Google Sans"/>
            </a:endParaRPr>
          </a:p>
          <a:p>
            <a:pPr marL="457200" lvl="0" indent="0" algn="l" rtl="0">
              <a:spcBef>
                <a:spcPts val="1200"/>
              </a:spcBef>
              <a:spcAft>
                <a:spcPts val="0"/>
              </a:spcAft>
              <a:buNone/>
            </a:pPr>
            <a:endParaRPr sz="2800">
              <a:latin typeface="Google Sans"/>
              <a:ea typeface="Google Sans"/>
              <a:cs typeface="Google Sans"/>
              <a:sym typeface="Google Sans"/>
            </a:endParaRPr>
          </a:p>
          <a:p>
            <a:pPr marL="457200" lvl="0" indent="-366395" algn="l" rtl="0">
              <a:spcBef>
                <a:spcPts val="1200"/>
              </a:spcBef>
              <a:spcAft>
                <a:spcPts val="0"/>
              </a:spcAft>
              <a:buSzPct val="100000"/>
              <a:buFont typeface="Google Sans"/>
              <a:buChar char="●"/>
            </a:pPr>
            <a:r>
              <a:rPr lang="en" sz="2800">
                <a:latin typeface="Google Sans"/>
                <a:ea typeface="Google Sans"/>
                <a:cs typeface="Google Sans"/>
                <a:sym typeface="Google Sans"/>
              </a:rPr>
              <a:t>The infectious nature of passion, and that taking action and sharing your passion will tend to attract others towards it, again amplified by the number of people who know about it. </a:t>
            </a:r>
            <a:endParaRPr>
              <a:latin typeface="Google Sans Medium"/>
              <a:ea typeface="Google Sans Medium"/>
              <a:cs typeface="Google Sans Medium"/>
              <a:sym typeface="Google Sans Medium"/>
            </a:endParaRPr>
          </a:p>
          <a:p>
            <a:pPr marL="457200" lvl="0" indent="0" algn="l" rtl="0">
              <a:spcBef>
                <a:spcPts val="1200"/>
              </a:spcBef>
              <a:spcAft>
                <a:spcPts val="0"/>
              </a:spcAft>
              <a:buNone/>
            </a:pPr>
            <a:endParaRPr sz="2400">
              <a:latin typeface="Google Sans Medium"/>
              <a:ea typeface="Google Sans Medium"/>
              <a:cs typeface="Google Sans Medium"/>
              <a:sym typeface="Google Sans Medium"/>
            </a:endParaRPr>
          </a:p>
          <a:p>
            <a:pPr marL="457200" lvl="0" indent="0" algn="l" rtl="0">
              <a:spcBef>
                <a:spcPts val="1200"/>
              </a:spcBef>
              <a:spcAft>
                <a:spcPts val="1200"/>
              </a:spcAft>
              <a:buNone/>
            </a:pPr>
            <a:endParaRPr>
              <a:latin typeface="Google Sans Medium"/>
              <a:ea typeface="Google Sans Medium"/>
              <a:cs typeface="Google Sans Medium"/>
              <a:sym typeface="Google Sans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142"/>
          <p:cNvPicPr preferRelativeResize="0"/>
          <p:nvPr/>
        </p:nvPicPr>
        <p:blipFill>
          <a:blip r:embed="rId3">
            <a:alphaModFix/>
          </a:blip>
          <a:stretch>
            <a:fillRect/>
          </a:stretch>
        </p:blipFill>
        <p:spPr>
          <a:xfrm>
            <a:off x="1375300" y="0"/>
            <a:ext cx="6627084" cy="4838700"/>
          </a:xfrm>
          <a:prstGeom prst="rect">
            <a:avLst/>
          </a:prstGeom>
          <a:noFill/>
          <a:ln>
            <a:noFill/>
          </a:ln>
        </p:spPr>
      </p:pic>
      <p:sp>
        <p:nvSpPr>
          <p:cNvPr id="500" name="Google Shape;500;p142"/>
          <p:cNvSpPr txBox="1"/>
          <p:nvPr/>
        </p:nvSpPr>
        <p:spPr>
          <a:xfrm>
            <a:off x="6144000" y="4758600"/>
            <a:ext cx="2874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400"/>
              </a:spcBef>
              <a:spcAft>
                <a:spcPts val="0"/>
              </a:spcAft>
              <a:buNone/>
            </a:pPr>
            <a:r>
              <a:rPr lang="en" sz="1300">
                <a:solidFill>
                  <a:srgbClr val="484848"/>
                </a:solidFill>
                <a:latin typeface="Google Sans"/>
                <a:ea typeface="Google Sans"/>
                <a:cs typeface="Google Sans"/>
                <a:sym typeface="Google Sans"/>
              </a:rPr>
              <a:t>Copyright © 2010 Jason C. Roberts</a:t>
            </a:r>
            <a:endParaRPr sz="1300">
              <a:solidFill>
                <a:srgbClr val="484848"/>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4"/>
          <p:cNvSpPr txBox="1"/>
          <p:nvPr/>
        </p:nvSpPr>
        <p:spPr>
          <a:xfrm>
            <a:off x="2515875" y="2176825"/>
            <a:ext cx="4671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1"/>
                </a:solidFill>
                <a:latin typeface="Google Sans"/>
                <a:ea typeface="Google Sans"/>
                <a:cs typeface="Google Sans"/>
                <a:sym typeface="Google Sans"/>
              </a:rPr>
              <a:t>Glossophobia</a:t>
            </a:r>
            <a:endParaRPr sz="3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143"/>
          <p:cNvPicPr preferRelativeResize="0"/>
          <p:nvPr/>
        </p:nvPicPr>
        <p:blipFill>
          <a:blip r:embed="rId3">
            <a:alphaModFix/>
          </a:blip>
          <a:stretch>
            <a:fillRect/>
          </a:stretch>
        </p:blipFill>
        <p:spPr>
          <a:xfrm>
            <a:off x="2352350" y="304800"/>
            <a:ext cx="5074674" cy="483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44"/>
          <p:cNvSpPr txBox="1"/>
          <p:nvPr/>
        </p:nvSpPr>
        <p:spPr>
          <a:xfrm>
            <a:off x="446000" y="712175"/>
            <a:ext cx="8380800" cy="388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b="1">
              <a:solidFill>
                <a:schemeClr val="dk1"/>
              </a:solidFill>
            </a:endParaRPr>
          </a:p>
          <a:p>
            <a:pPr marL="0" lvl="0" indent="0" algn="just" rtl="0">
              <a:lnSpc>
                <a:spcPct val="90000"/>
              </a:lnSpc>
              <a:spcBef>
                <a:spcPts val="1000"/>
              </a:spcBef>
              <a:spcAft>
                <a:spcPts val="0"/>
              </a:spcAft>
              <a:buNone/>
            </a:pPr>
            <a:r>
              <a:rPr lang="en" sz="2800">
                <a:solidFill>
                  <a:schemeClr val="dk1"/>
                </a:solidFill>
                <a:latin typeface="Google Sans SemiBold"/>
                <a:ea typeface="Google Sans SemiBold"/>
                <a:cs typeface="Google Sans SemiBold"/>
                <a:sym typeface="Google Sans SemiBold"/>
              </a:rPr>
              <a:t>“The law of averages : The relative frequency of an event should correspond to its probability. For example, if the probability of heads in a fair coin toss is 50%, then according to the law of averages, the proportion of heads in a series of tosses should be close to 50%”</a:t>
            </a:r>
            <a:endParaRPr sz="2800">
              <a:solidFill>
                <a:schemeClr val="dk1"/>
              </a:solidFill>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endParaRPr sz="2800" b="1">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sp>
        <p:nvSpPr>
          <p:cNvPr id="515" name="Google Shape;515;p145"/>
          <p:cNvSpPr txBox="1"/>
          <p:nvPr/>
        </p:nvSpPr>
        <p:spPr>
          <a:xfrm>
            <a:off x="122300" y="1227725"/>
            <a:ext cx="8908200" cy="3391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Tina Seelig, Stanford professor and the creator of Framestorming, has been studying entrepreneurs and luck for some time</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500">
                <a:solidFill>
                  <a:schemeClr val="dk1"/>
                </a:solidFill>
                <a:latin typeface="Google Sans"/>
                <a:ea typeface="Google Sans"/>
                <a:cs typeface="Google Sans"/>
                <a:sym typeface="Google Sans"/>
              </a:rPr>
              <a:t>Her reframing of how to view luck aligns well with this model</a:t>
            </a: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500">
              <a:solidFill>
                <a:schemeClr val="dk1"/>
              </a:solidFill>
              <a:latin typeface="Google Sans"/>
              <a:ea typeface="Google Sans"/>
              <a:cs typeface="Google Sans"/>
              <a:sym typeface="Google Sans"/>
            </a:endParaRPr>
          </a:p>
        </p:txBody>
      </p:sp>
      <p:pic>
        <p:nvPicPr>
          <p:cNvPr id="516" name="Google Shape;516;p145"/>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146"/>
          <p:cNvSpPr txBox="1"/>
          <p:nvPr/>
        </p:nvSpPr>
        <p:spPr>
          <a:xfrm>
            <a:off x="350100" y="1090175"/>
            <a:ext cx="8560500" cy="30258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2800">
                <a:solidFill>
                  <a:srgbClr val="1A1A1A"/>
                </a:solidFill>
                <a:latin typeface="Google Sans SemiBold"/>
                <a:ea typeface="Google Sans SemiBold"/>
                <a:cs typeface="Google Sans SemiBold"/>
                <a:sym typeface="Google Sans SemiBold"/>
              </a:rPr>
              <a:t>“Luck is rarely a lightning strike, isolated and dramatic. It’s much more like the wind, blowing constantly. Sometimes it’s calm, and sometimes it blows in gusts. And sometimes it comes from directions that you didn’t even imagine.“</a:t>
            </a:r>
            <a:endParaRPr sz="28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Clr>
                <a:schemeClr val="dk1"/>
              </a:buClr>
              <a:buSzPts val="1100"/>
              <a:buFont typeface="Arial"/>
              <a:buNone/>
            </a:pPr>
            <a:endParaRPr sz="3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pic>
        <p:nvPicPr>
          <p:cNvPr id="522" name="Google Shape;522;p146"/>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
        <p:nvSpPr>
          <p:cNvPr id="523" name="Google Shape;523;p146"/>
          <p:cNvSpPr txBox="1"/>
          <p:nvPr/>
        </p:nvSpPr>
        <p:spPr>
          <a:xfrm>
            <a:off x="267975" y="4029900"/>
            <a:ext cx="88254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800">
                <a:solidFill>
                  <a:schemeClr val="dk1"/>
                </a:solidFill>
                <a:latin typeface="Google Sans"/>
                <a:ea typeface="Google Sans"/>
                <a:cs typeface="Google Sans"/>
                <a:sym typeface="Google Sans"/>
              </a:rPr>
              <a:t>Tina Seelig - Stanford professor and the creator of Framestorming</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47"/>
          <p:cNvSpPr txBox="1"/>
          <p:nvPr/>
        </p:nvSpPr>
        <p:spPr>
          <a:xfrm>
            <a:off x="0" y="1239725"/>
            <a:ext cx="9066600" cy="321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800">
              <a:solidFill>
                <a:srgbClr val="1F2328"/>
              </a:solidFill>
              <a:highlight>
                <a:srgbClr val="FFFFFF"/>
              </a:highlight>
              <a:latin typeface="Google Sans SemiBold"/>
              <a:ea typeface="Google Sans SemiBold"/>
              <a:cs typeface="Google Sans SemiBold"/>
              <a:sym typeface="Google Sans SemiBold"/>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Blogging, podcasting, commenting in online discussions, and following up with every customer and user, you increase the likelihood of having a serendipitous moment. </a:t>
            </a: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24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2400">
                <a:solidFill>
                  <a:schemeClr val="dk1"/>
                </a:solidFill>
                <a:latin typeface="Google Sans"/>
                <a:ea typeface="Google Sans"/>
                <a:cs typeface="Google Sans"/>
                <a:sym typeface="Google Sans"/>
              </a:rPr>
              <a:t>It’s a fun concept to consider – but perhaps less of a scientific occurrence than the Law of Averages.</a:t>
            </a:r>
            <a:endParaRPr sz="2400">
              <a:solidFill>
                <a:schemeClr val="dk1"/>
              </a:solidFill>
              <a:latin typeface="Google Sans"/>
              <a:ea typeface="Google Sans"/>
              <a:cs typeface="Google Sans"/>
              <a:sym typeface="Google Sans"/>
            </a:endParaRPr>
          </a:p>
        </p:txBody>
      </p:sp>
      <p:sp>
        <p:nvSpPr>
          <p:cNvPr id="529" name="Google Shape;529;p147"/>
          <p:cNvSpPr txBox="1"/>
          <p:nvPr/>
        </p:nvSpPr>
        <p:spPr>
          <a:xfrm>
            <a:off x="42000" y="29975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800">
                <a:solidFill>
                  <a:srgbClr val="1F2328"/>
                </a:solidFill>
                <a:highlight>
                  <a:schemeClr val="lt1"/>
                </a:highlight>
                <a:latin typeface="Google Sans SemiBold"/>
                <a:ea typeface="Google Sans SemiBold"/>
                <a:cs typeface="Google Sans SemiBold"/>
                <a:sym typeface="Google Sans SemiBold"/>
              </a:rPr>
              <a:t>Whatever you’re excited about, be excited about it publicly.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48"/>
          <p:cNvSpPr txBox="1"/>
          <p:nvPr/>
        </p:nvSpPr>
        <p:spPr>
          <a:xfrm>
            <a:off x="467550" y="1323650"/>
            <a:ext cx="8047500" cy="27705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1000"/>
              </a:spcBef>
              <a:spcAft>
                <a:spcPts val="0"/>
              </a:spcAft>
              <a:buNone/>
            </a:pPr>
            <a:r>
              <a:rPr lang="en" sz="2800">
                <a:solidFill>
                  <a:srgbClr val="333738"/>
                </a:solidFill>
                <a:highlight>
                  <a:srgbClr val="FFFFFF"/>
                </a:highlight>
                <a:latin typeface="Google Sans SemiBold"/>
                <a:ea typeface="Google Sans SemiBold"/>
                <a:cs typeface="Google Sans SemiBold"/>
                <a:sym typeface="Google Sans SemiBold"/>
              </a:rPr>
              <a:t>“Engage with people from a place of care and generosity rather than focusing on selling or personal gain. Connecting with the right platforms and communities who might be interested in what you’re doing and are passionate about.” </a:t>
            </a:r>
            <a:endParaRPr sz="2800">
              <a:solidFill>
                <a:srgbClr val="333738"/>
              </a:solidFill>
              <a:highlight>
                <a:srgbClr val="FFFFFF"/>
              </a:highlight>
              <a:latin typeface="Google Sans SemiBold"/>
              <a:ea typeface="Google Sans SemiBold"/>
              <a:cs typeface="Google Sans SemiBold"/>
              <a:sym typeface="Google Sans SemiBold"/>
            </a:endParaRPr>
          </a:p>
        </p:txBody>
      </p:sp>
      <p:pic>
        <p:nvPicPr>
          <p:cNvPr id="535" name="Google Shape;535;p148"/>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9"/>
          <p:cNvSpPr txBox="1"/>
          <p:nvPr/>
        </p:nvSpPr>
        <p:spPr>
          <a:xfrm>
            <a:off x="50350" y="1275700"/>
            <a:ext cx="9028200" cy="2811600"/>
          </a:xfrm>
          <a:prstGeom prst="rect">
            <a:avLst/>
          </a:prstGeom>
          <a:noFill/>
          <a:ln>
            <a:noFill/>
          </a:ln>
        </p:spPr>
        <p:txBody>
          <a:bodyPr spcFirstLastPara="1" wrap="square" lIns="91425" tIns="91425" rIns="91425" bIns="91425" anchor="t" anchorCtr="0">
            <a:spAutoFit/>
          </a:bodyPr>
          <a:lstStyle/>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Over time, it’s generally more impactful to make small, consistent progress towards an identity-based goal (like being someone who runs regularly) than inconsistently focusing on one huge goal (like running a marathon)  - </a:t>
            </a:r>
            <a:r>
              <a:rPr lang="en" sz="2200" u="sng">
                <a:solidFill>
                  <a:schemeClr val="accent5"/>
                </a:solidFill>
                <a:highlight>
                  <a:schemeClr val="lt1"/>
                </a:highlight>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Atomic Habits</a:t>
            </a:r>
            <a:r>
              <a:rPr lang="en" sz="2200">
                <a:solidFill>
                  <a:srgbClr val="1F2328"/>
                </a:solidFill>
                <a:highlight>
                  <a:schemeClr val="lt1"/>
                </a:highlight>
                <a:latin typeface="Google Sans"/>
                <a:ea typeface="Google Sans"/>
                <a:cs typeface="Google Sans"/>
                <a:sym typeface="Google Sans"/>
              </a:rPr>
              <a:t> by James Clear states, </a:t>
            </a:r>
            <a:endParaRPr sz="2200">
              <a:solidFill>
                <a:srgbClr val="1F2328"/>
              </a:solidFill>
              <a:highlight>
                <a:srgbClr val="FFFFFF"/>
              </a:highlight>
              <a:latin typeface="Google Sans"/>
              <a:ea typeface="Google Sans"/>
              <a:cs typeface="Google Sans"/>
              <a:sym typeface="Google Sans"/>
            </a:endParaRPr>
          </a:p>
          <a:p>
            <a:pPr marL="457200" lvl="0" indent="0" algn="l" rtl="0">
              <a:lnSpc>
                <a:spcPct val="90000"/>
              </a:lnSpc>
              <a:spcBef>
                <a:spcPts val="1000"/>
              </a:spcBef>
              <a:spcAft>
                <a:spcPts val="0"/>
              </a:spcAft>
              <a:buNone/>
            </a:pPr>
            <a:endParaRPr sz="2200">
              <a:solidFill>
                <a:schemeClr val="dk1"/>
              </a:solidFill>
              <a:latin typeface="Google Sans"/>
              <a:ea typeface="Google Sans"/>
              <a:cs typeface="Google Sans"/>
              <a:sym typeface="Google Sans"/>
            </a:endParaRPr>
          </a:p>
          <a:p>
            <a:pPr marL="457200" lvl="0" indent="0" algn="l" rtl="0">
              <a:lnSpc>
                <a:spcPct val="90000"/>
              </a:lnSpc>
              <a:spcBef>
                <a:spcPts val="1000"/>
              </a:spcBef>
              <a:spcAft>
                <a:spcPts val="0"/>
              </a:spcAft>
              <a:buNone/>
            </a:pPr>
            <a:r>
              <a:rPr lang="en" sz="2200">
                <a:solidFill>
                  <a:srgbClr val="1F2328"/>
                </a:solidFill>
                <a:highlight>
                  <a:srgbClr val="FFFFFF"/>
                </a:highlight>
                <a:latin typeface="Google Sans"/>
                <a:ea typeface="Google Sans"/>
                <a:cs typeface="Google Sans"/>
                <a:sym typeface="Google Sans"/>
              </a:rPr>
              <a:t>Teaching reveals gaps in our knowledge. When we're aware of those gaps, we become more humble, and we ask more question </a:t>
            </a:r>
            <a:endParaRPr sz="2200">
              <a:solidFill>
                <a:srgbClr val="1F2328"/>
              </a:solidFill>
              <a:highlight>
                <a:srgbClr val="FFFFFF"/>
              </a:highlight>
              <a:latin typeface="Google Sans"/>
              <a:ea typeface="Google Sans"/>
              <a:cs typeface="Google Sans"/>
              <a:sym typeface="Google Sans"/>
            </a:endParaRPr>
          </a:p>
        </p:txBody>
      </p:sp>
      <p:sp>
        <p:nvSpPr>
          <p:cNvPr id="541" name="Google Shape;541;p149"/>
          <p:cNvSpPr txBox="1"/>
          <p:nvPr/>
        </p:nvSpPr>
        <p:spPr>
          <a:xfrm>
            <a:off x="505950" y="371675"/>
            <a:ext cx="8476200" cy="64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3000">
                <a:solidFill>
                  <a:srgbClr val="1F2328"/>
                </a:solidFill>
                <a:highlight>
                  <a:schemeClr val="lt1"/>
                </a:highlight>
                <a:latin typeface="Google Sans SemiBold"/>
                <a:ea typeface="Google Sans SemiBold"/>
                <a:cs typeface="Google Sans SemiBold"/>
                <a:sym typeface="Google Sans SemiBold"/>
              </a:rPr>
              <a:t>Share Your Learnings at a Sustainable Pace</a:t>
            </a:r>
            <a:endParaRPr sz="3000">
              <a:solidFill>
                <a:srgbClr val="1F2328"/>
              </a:solidFill>
              <a:highlight>
                <a:schemeClr val="lt1"/>
              </a:highlight>
              <a:latin typeface="Google Sans SemiBold"/>
              <a:ea typeface="Google Sans SemiBold"/>
              <a:cs typeface="Google Sans SemiBold"/>
              <a:sym typeface="Google Sans SemiBo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150"/>
          <p:cNvSpPr txBox="1"/>
          <p:nvPr/>
        </p:nvSpPr>
        <p:spPr>
          <a:xfrm>
            <a:off x="507500" y="1210325"/>
            <a:ext cx="72867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Learn the importance of being discoverable by showcasing your work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47" name="Google Shape;547;p150"/>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Show your work by Austin Kleon </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48" name="Google Shape;548;p150"/>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2"/>
        <p:cNvGrpSpPr/>
        <p:nvPr/>
      </p:nvGrpSpPr>
      <p:grpSpPr>
        <a:xfrm>
          <a:off x="0" y="0"/>
          <a:ext cx="0" cy="0"/>
          <a:chOff x="0" y="0"/>
          <a:chExt cx="0" cy="0"/>
        </a:xfrm>
      </p:grpSpPr>
      <p:sp>
        <p:nvSpPr>
          <p:cNvPr id="553" name="Google Shape;553;p151"/>
          <p:cNvSpPr txBox="1"/>
          <p:nvPr/>
        </p:nvSpPr>
        <p:spPr>
          <a:xfrm>
            <a:off x="507500" y="1210325"/>
            <a:ext cx="8403000" cy="1875900"/>
          </a:xfrm>
          <a:prstGeom prst="rect">
            <a:avLst/>
          </a:prstGeom>
          <a:noFill/>
          <a:ln>
            <a:noFill/>
          </a:ln>
        </p:spPr>
        <p:txBody>
          <a:bodyPr spcFirstLastPara="1" wrap="square" lIns="0" tIns="0" rIns="0" bIns="0" anchor="b" anchorCtr="0">
            <a:noAutofit/>
          </a:bodyPr>
          <a:lstStyle/>
          <a:p>
            <a:pPr marL="0" lvl="0" indent="0" algn="just" rtl="0">
              <a:lnSpc>
                <a:spcPct val="90000"/>
              </a:lnSpc>
              <a:spcBef>
                <a:spcPts val="0"/>
              </a:spcBef>
              <a:spcAft>
                <a:spcPts val="0"/>
              </a:spcAft>
              <a:buClr>
                <a:schemeClr val="dk1"/>
              </a:buClr>
              <a:buSzPts val="1100"/>
              <a:buFont typeface="Arial"/>
              <a:buNone/>
            </a:pPr>
            <a:r>
              <a:rPr lang="en" sz="3000">
                <a:solidFill>
                  <a:srgbClr val="1A1A1A"/>
                </a:solidFill>
                <a:latin typeface="Google Sans SemiBold"/>
                <a:ea typeface="Google Sans SemiBold"/>
                <a:cs typeface="Google Sans SemiBold"/>
                <a:sym typeface="Google Sans SemiBold"/>
              </a:rPr>
              <a:t>“The person who says he knows what he thinks but cannot express it usually does not know what he thinks.” </a:t>
            </a:r>
            <a:endParaRPr sz="3000">
              <a:solidFill>
                <a:srgbClr val="1A1A1A"/>
              </a:solidFill>
              <a:latin typeface="Google Sans SemiBold"/>
              <a:ea typeface="Google Sans SemiBold"/>
              <a:cs typeface="Google Sans SemiBold"/>
              <a:sym typeface="Google Sans SemiBold"/>
            </a:endParaRPr>
          </a:p>
          <a:p>
            <a:pPr marL="0" lvl="0" indent="0" algn="l" rtl="0">
              <a:lnSpc>
                <a:spcPct val="90000"/>
              </a:lnSpc>
              <a:spcBef>
                <a:spcPts val="0"/>
              </a:spcBef>
              <a:spcAft>
                <a:spcPts val="0"/>
              </a:spcAft>
              <a:buNone/>
            </a:pPr>
            <a:endParaRPr sz="3000" b="1">
              <a:solidFill>
                <a:srgbClr val="1A1A1A"/>
              </a:solidFill>
              <a:latin typeface="Google Sans"/>
              <a:ea typeface="Google Sans"/>
              <a:cs typeface="Google Sans"/>
              <a:sym typeface="Google Sans"/>
            </a:endParaRPr>
          </a:p>
        </p:txBody>
      </p:sp>
      <p:sp>
        <p:nvSpPr>
          <p:cNvPr id="554" name="Google Shape;554;p151"/>
          <p:cNvSpPr txBox="1"/>
          <p:nvPr/>
        </p:nvSpPr>
        <p:spPr>
          <a:xfrm>
            <a:off x="579425" y="2918225"/>
            <a:ext cx="7335900" cy="12384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1800">
                <a:solidFill>
                  <a:srgbClr val="3C4043"/>
                </a:solidFill>
                <a:latin typeface="Google Sans Text"/>
                <a:ea typeface="Google Sans Text"/>
                <a:cs typeface="Google Sans Text"/>
                <a:sym typeface="Google Sans Text"/>
              </a:rPr>
              <a:t>— Mortimer Adler</a:t>
            </a:r>
            <a:endParaRPr sz="1800">
              <a:solidFill>
                <a:srgbClr val="3C4043"/>
              </a:solidFill>
              <a:latin typeface="Google Sans Text"/>
              <a:ea typeface="Google Sans Text"/>
              <a:cs typeface="Google Sans Text"/>
              <a:sym typeface="Google Sans Text"/>
            </a:endParaRPr>
          </a:p>
          <a:p>
            <a:pPr marL="0" lvl="0" indent="0" algn="l" rtl="0">
              <a:spcBef>
                <a:spcPts val="2200"/>
              </a:spcBef>
              <a:spcAft>
                <a:spcPts val="0"/>
              </a:spcAft>
              <a:buClr>
                <a:schemeClr val="dk1"/>
              </a:buClr>
              <a:buSzPts val="1100"/>
              <a:buFont typeface="Arial"/>
              <a:buNone/>
            </a:pPr>
            <a:endParaRPr>
              <a:solidFill>
                <a:srgbClr val="3C4043"/>
              </a:solidFill>
              <a:latin typeface="Google Sans Text"/>
              <a:ea typeface="Google Sans Text"/>
              <a:cs typeface="Google Sans Text"/>
              <a:sym typeface="Google Sans Text"/>
            </a:endParaRPr>
          </a:p>
          <a:p>
            <a:pPr marL="0" lvl="0" indent="0" algn="l" rtl="0">
              <a:spcBef>
                <a:spcPts val="2200"/>
              </a:spcBef>
              <a:spcAft>
                <a:spcPts val="0"/>
              </a:spcAft>
              <a:buNone/>
            </a:pPr>
            <a:endParaRPr>
              <a:solidFill>
                <a:srgbClr val="3C4043"/>
              </a:solidFill>
              <a:latin typeface="Google Sans Text"/>
              <a:ea typeface="Google Sans Text"/>
              <a:cs typeface="Google Sans Text"/>
              <a:sym typeface="Google Sans Text"/>
            </a:endParaRPr>
          </a:p>
        </p:txBody>
      </p:sp>
      <p:pic>
        <p:nvPicPr>
          <p:cNvPr id="555" name="Google Shape;555;p151"/>
          <p:cNvPicPr preferRelativeResize="0"/>
          <p:nvPr/>
        </p:nvPicPr>
        <p:blipFill rotWithShape="1">
          <a:blip r:embed="rId3">
            <a:alphaModFix/>
          </a:blip>
          <a:srcRect l="20200" t="-6081" r="-3568" b="23905"/>
          <a:stretch/>
        </p:blipFill>
        <p:spPr>
          <a:xfrm>
            <a:off x="0" y="75800"/>
            <a:ext cx="3158174" cy="1389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152"/>
          <p:cNvSpPr txBox="1"/>
          <p:nvPr/>
        </p:nvSpPr>
        <p:spPr>
          <a:xfrm>
            <a:off x="507525" y="196625"/>
            <a:ext cx="8139300" cy="1007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endParaRPr sz="36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endParaRPr sz="6000" b="1">
              <a:solidFill>
                <a:srgbClr val="1A1A1A"/>
              </a:solidFill>
              <a:latin typeface="Google Sans"/>
              <a:ea typeface="Google Sans"/>
              <a:cs typeface="Google Sans"/>
              <a:sym typeface="Google Sans"/>
            </a:endParaRPr>
          </a:p>
          <a:p>
            <a:pPr marL="0" lvl="0" indent="0" algn="l" rtl="0">
              <a:lnSpc>
                <a:spcPct val="90000"/>
              </a:lnSpc>
              <a:spcBef>
                <a:spcPts val="0"/>
              </a:spcBef>
              <a:spcAft>
                <a:spcPts val="0"/>
              </a:spcAft>
              <a:buClr>
                <a:schemeClr val="dk1"/>
              </a:buClr>
              <a:buSzPts val="1100"/>
              <a:buFont typeface="Arial"/>
              <a:buNone/>
            </a:pPr>
            <a:r>
              <a:rPr lang="en" sz="3600" b="1">
                <a:solidFill>
                  <a:srgbClr val="1A1A1A"/>
                </a:solidFill>
                <a:latin typeface="Google Sans"/>
                <a:ea typeface="Google Sans"/>
                <a:cs typeface="Google Sans"/>
                <a:sym typeface="Google Sans"/>
              </a:rPr>
              <a:t>Process, Care, and Craft</a:t>
            </a:r>
            <a:endParaRPr sz="6000" b="1">
              <a:solidFill>
                <a:srgbClr val="1A1A1A"/>
              </a:solidFill>
              <a:latin typeface="Google Sans"/>
              <a:ea typeface="Google Sans"/>
              <a:cs typeface="Google Sans"/>
              <a:sym typeface="Google Sans"/>
            </a:endParaRPr>
          </a:p>
        </p:txBody>
      </p:sp>
      <p:sp>
        <p:nvSpPr>
          <p:cNvPr id="561" name="Google Shape;561;p152"/>
          <p:cNvSpPr txBox="1"/>
          <p:nvPr/>
        </p:nvSpPr>
        <p:spPr>
          <a:xfrm>
            <a:off x="507488" y="2648911"/>
            <a:ext cx="2919000" cy="12678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None/>
            </a:pPr>
            <a:endParaRPr>
              <a:solidFill>
                <a:srgbClr val="80868B"/>
              </a:solidFill>
              <a:latin typeface="Google Sans Text"/>
              <a:ea typeface="Google Sans Text"/>
              <a:cs typeface="Google Sans Text"/>
              <a:sym typeface="Google Sans Text"/>
            </a:endParaRPr>
          </a:p>
        </p:txBody>
      </p:sp>
      <p:sp>
        <p:nvSpPr>
          <p:cNvPr id="562" name="Google Shape;562;p152"/>
          <p:cNvSpPr txBox="1"/>
          <p:nvPr/>
        </p:nvSpPr>
        <p:spPr>
          <a:xfrm>
            <a:off x="507525" y="1371600"/>
            <a:ext cx="7863600" cy="3328500"/>
          </a:xfrm>
          <a:prstGeom prst="rect">
            <a:avLst/>
          </a:prstGeom>
          <a:noFill/>
          <a:ln>
            <a:noFill/>
          </a:ln>
        </p:spPr>
        <p:txBody>
          <a:bodyPr spcFirstLastPara="1" wrap="square" lIns="0" tIns="0" rIns="0" bIns="0" anchor="t" anchorCtr="0">
            <a:noAutofit/>
          </a:bodyPr>
          <a:lstStyle/>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Digital gardening :  embrace the idea that the process of documenting is more important than the final presentation</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r>
              <a:rPr lang="en" sz="2400">
                <a:solidFill>
                  <a:srgbClr val="181818"/>
                </a:solidFill>
                <a:latin typeface="Google Sans"/>
                <a:ea typeface="Google Sans"/>
                <a:cs typeface="Google Sans"/>
                <a:sym typeface="Google Sans"/>
              </a:rPr>
              <a:t>Share seeds of thoughts to be cultivated in public</a:t>
            </a: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2400">
              <a:solidFill>
                <a:srgbClr val="181818"/>
              </a:solidFill>
              <a:latin typeface="Google Sans"/>
              <a:ea typeface="Google Sans"/>
              <a:cs typeface="Google Sans"/>
              <a:sym typeface="Google Sans"/>
            </a:endParaRPr>
          </a:p>
          <a:p>
            <a:pPr marL="0" lvl="0" indent="0" algn="l" rtl="0">
              <a:spcBef>
                <a:spcPts val="2200"/>
              </a:spcBef>
              <a:spcAft>
                <a:spcPts val="0"/>
              </a:spcAft>
              <a:buClr>
                <a:schemeClr val="dk1"/>
              </a:buClr>
              <a:buSzPts val="1100"/>
              <a:buFont typeface="Arial"/>
              <a:buNone/>
            </a:pPr>
            <a:endParaRPr sz="1600" b="1">
              <a:solidFill>
                <a:srgbClr val="181818"/>
              </a:solidFill>
              <a:latin typeface="Google Sans"/>
              <a:ea typeface="Google Sans"/>
              <a:cs typeface="Google Sans"/>
              <a:sym typeface="Google Sans"/>
            </a:endParaRPr>
          </a:p>
          <a:p>
            <a:pPr marL="0" lvl="0" indent="0" algn="l" rtl="0">
              <a:spcBef>
                <a:spcPts val="2200"/>
              </a:spcBef>
              <a:spcAft>
                <a:spcPts val="0"/>
              </a:spcAft>
              <a:buNone/>
            </a:pPr>
            <a:endParaRPr sz="1600" b="1">
              <a:solidFill>
                <a:srgbClr val="181818"/>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15"/>
          <p:cNvPicPr preferRelativeResize="0"/>
          <p:nvPr/>
        </p:nvPicPr>
        <p:blipFill>
          <a:blip r:embed="rId3">
            <a:alphaModFix/>
          </a:blip>
          <a:stretch>
            <a:fillRect/>
          </a:stretch>
        </p:blipFill>
        <p:spPr>
          <a:xfrm>
            <a:off x="84975" y="26113"/>
            <a:ext cx="8258276" cy="50912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153"/>
          <p:cNvPicPr preferRelativeResize="0"/>
          <p:nvPr/>
        </p:nvPicPr>
        <p:blipFill>
          <a:blip r:embed="rId3">
            <a:alphaModFix/>
          </a:blip>
          <a:stretch>
            <a:fillRect/>
          </a:stretch>
        </p:blipFill>
        <p:spPr>
          <a:xfrm>
            <a:off x="2394425" y="0"/>
            <a:ext cx="4032252" cy="483870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54"/>
          <p:cNvSpPr txBox="1"/>
          <p:nvPr/>
        </p:nvSpPr>
        <p:spPr>
          <a:xfrm>
            <a:off x="458000" y="0"/>
            <a:ext cx="878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a:solidFill>
                  <a:schemeClr val="dk1"/>
                </a:solidFill>
                <a:latin typeface="Google Sans SemiBold"/>
                <a:ea typeface="Google Sans SemiBold"/>
                <a:cs typeface="Google Sans SemiBold"/>
                <a:sym typeface="Google Sans SemiBold"/>
              </a:rPr>
              <a:t>What’s your superpower?</a:t>
            </a:r>
            <a:endParaRPr>
              <a:latin typeface="Google Sans SemiBold"/>
              <a:ea typeface="Google Sans SemiBold"/>
              <a:cs typeface="Google Sans SemiBold"/>
              <a:sym typeface="Google Sans SemiBold"/>
            </a:endParaRPr>
          </a:p>
        </p:txBody>
      </p:sp>
      <p:pic>
        <p:nvPicPr>
          <p:cNvPr id="573" name="Google Shape;573;p154"/>
          <p:cNvPicPr preferRelativeResize="0"/>
          <p:nvPr/>
        </p:nvPicPr>
        <p:blipFill>
          <a:blip r:embed="rId3">
            <a:alphaModFix/>
          </a:blip>
          <a:stretch>
            <a:fillRect/>
          </a:stretch>
        </p:blipFill>
        <p:spPr>
          <a:xfrm>
            <a:off x="2067225" y="962875"/>
            <a:ext cx="5569748" cy="3976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55"/>
          <p:cNvSpPr txBox="1"/>
          <p:nvPr/>
        </p:nvSpPr>
        <p:spPr>
          <a:xfrm>
            <a:off x="0" y="796100"/>
            <a:ext cx="9042600" cy="5376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1200"/>
              <a:t>Jason Roberts : </a:t>
            </a:r>
            <a:r>
              <a:rPr lang="en" sz="1200" u="sng">
                <a:solidFill>
                  <a:schemeClr val="hlink"/>
                </a:solidFill>
                <a:hlinkClick r:id="rId3"/>
              </a:rPr>
              <a:t>https://twitter.com/exojason</a:t>
            </a:r>
            <a:r>
              <a:rPr lang="en" sz="1200"/>
              <a:t> - Coder, entrepreneur, and podcaster - Luck Surface Area</a:t>
            </a:r>
            <a:endParaRPr sz="1200"/>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hlinkClick r:id="rId4"/>
              </a:rPr>
              <a:t>https://github.com/readme/guides/public-documentation</a:t>
            </a:r>
            <a:r>
              <a:rPr lang="en" sz="1200"/>
              <a:t> : Monica Powell // Senior Software Engineer, Newsela</a:t>
            </a:r>
            <a:endParaRPr sz="1200"/>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5"/>
              </a:rPr>
              <a:t>https://www.swyx.io/create-luck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6"/>
              </a:rPr>
              <a:t>https://github.com/readme/guides/publishing-your-work</a:t>
            </a:r>
            <a:r>
              <a:rPr lang="en" sz="1200">
                <a:solidFill>
                  <a:schemeClr val="hlink"/>
                </a:solidFill>
                <a:latin typeface="Google Sans"/>
                <a:ea typeface="Google Sans"/>
                <a:cs typeface="Google Sans"/>
                <a:sym typeface="Google Sans"/>
              </a:rPr>
              <a:t> : </a:t>
            </a:r>
            <a:r>
              <a:rPr lang="en" sz="1200">
                <a:solidFill>
                  <a:schemeClr val="dk1"/>
                </a:solidFill>
                <a:latin typeface="Google Sans"/>
                <a:ea typeface="Google Sans"/>
                <a:cs typeface="Google Sans"/>
                <a:sym typeface="Google Sans"/>
              </a:rPr>
              <a:t>Aaron Francis // Marketing Engineer, Tuple</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7"/>
              </a:rPr>
              <a:t>https://modelthinkers.com/mental-model/surface-area-of-luck</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8"/>
              </a:rPr>
              <a:t>https://www.skmurphy.com/blog/2019/04/03/increase-your-luck-surface-area-to-get-more-customers/</a:t>
            </a:r>
            <a:endParaRPr sz="1200" u="sng">
              <a:solidFill>
                <a:schemeClr val="hlink"/>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9"/>
              </a:rPr>
              <a:t>https://www.linkedin.com/pulse/prot%C3%A9g%C3%A9-effect-why-teaching-someone-else-best-way-learn-simmons/</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r>
              <a:rPr lang="en" sz="1200" u="sng">
                <a:solidFill>
                  <a:schemeClr val="hlink"/>
                </a:solidFill>
                <a:latin typeface="Google Sans"/>
                <a:ea typeface="Google Sans"/>
                <a:cs typeface="Google Sans"/>
                <a:sym typeface="Google Sans"/>
                <a:hlinkClick r:id="rId10"/>
              </a:rPr>
              <a:t>https://www.growthengineering.co.uk/protege-effect/</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1"/>
              </a:rPr>
              <a:t>https://www.codusoperandi.com/posts/increasing-your-luck-surface-area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2"/>
              </a:rPr>
              <a:t>https://www.contagiousenthusiasm.com.au/recharge-social-battery/</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3"/>
              </a:rPr>
              <a:t>https://www.brenel.io/blog/luck-surface-area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r>
              <a:rPr lang="en" sz="1200" u="sng">
                <a:solidFill>
                  <a:schemeClr val="hlink"/>
                </a:solidFill>
                <a:latin typeface="Google Sans"/>
                <a:ea typeface="Google Sans"/>
                <a:cs typeface="Google Sans"/>
                <a:sym typeface="Google Sans"/>
                <a:hlinkClick r:id="rId14"/>
              </a:rPr>
              <a:t>https://sammatla.com/luck-surface-area/</a:t>
            </a: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lnSpc>
                <a:spcPct val="90000"/>
              </a:lnSpc>
              <a:spcBef>
                <a:spcPts val="1000"/>
              </a:spcBef>
              <a:spcAft>
                <a:spcPts val="0"/>
              </a:spcAft>
              <a:buNone/>
            </a:pPr>
            <a:endParaRPr sz="1200">
              <a:solidFill>
                <a:schemeClr val="dk1"/>
              </a:solidFill>
              <a:latin typeface="Google Sans"/>
              <a:ea typeface="Google Sans"/>
              <a:cs typeface="Google Sans"/>
              <a:sym typeface="Google Sans"/>
            </a:endParaRPr>
          </a:p>
        </p:txBody>
      </p:sp>
      <p:sp>
        <p:nvSpPr>
          <p:cNvPr id="579" name="Google Shape;579;p155"/>
          <p:cNvSpPr txBox="1"/>
          <p:nvPr/>
        </p:nvSpPr>
        <p:spPr>
          <a:xfrm>
            <a:off x="0" y="0"/>
            <a:ext cx="6500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a:solidFill>
                  <a:schemeClr val="dk1"/>
                </a:solidFill>
                <a:latin typeface="Google Sans"/>
                <a:ea typeface="Google Sans"/>
                <a:cs typeface="Google Sans"/>
                <a:sym typeface="Google Sans"/>
              </a:rPr>
              <a:t>References</a:t>
            </a:r>
            <a:endParaRPr>
              <a:latin typeface="Google Sans"/>
              <a:ea typeface="Google Sans"/>
              <a:cs typeface="Google Sans"/>
              <a:sym typeface="Google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156"/>
          <p:cNvPicPr preferRelativeResize="0"/>
          <p:nvPr/>
        </p:nvPicPr>
        <p:blipFill>
          <a:blip r:embed="rId3">
            <a:alphaModFix/>
          </a:blip>
          <a:stretch>
            <a:fillRect/>
          </a:stretch>
        </p:blipFill>
        <p:spPr>
          <a:xfrm>
            <a:off x="2694175" y="1315400"/>
            <a:ext cx="3914775" cy="2238375"/>
          </a:xfrm>
          <a:prstGeom prst="rect">
            <a:avLst/>
          </a:prstGeom>
          <a:noFill/>
          <a:ln>
            <a:noFill/>
          </a:ln>
        </p:spPr>
      </p:pic>
      <p:sp>
        <p:nvSpPr>
          <p:cNvPr id="585" name="Google Shape;585;p156"/>
          <p:cNvSpPr txBox="1"/>
          <p:nvPr/>
        </p:nvSpPr>
        <p:spPr>
          <a:xfrm>
            <a:off x="1687525" y="317850"/>
            <a:ext cx="7416600" cy="5541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2300"/>
              </a:spcBef>
              <a:spcAft>
                <a:spcPts val="800"/>
              </a:spcAft>
              <a:buNone/>
            </a:pPr>
            <a:r>
              <a:rPr lang="en" sz="2400">
                <a:solidFill>
                  <a:srgbClr val="333333"/>
                </a:solidFill>
                <a:highlight>
                  <a:srgbClr val="FFFFFF"/>
                </a:highlight>
                <a:latin typeface="Google Sans SemiBold"/>
                <a:ea typeface="Google Sans SemiBold"/>
                <a:cs typeface="Google Sans SemiBold"/>
                <a:sym typeface="Google Sans SemiBold"/>
              </a:rPr>
              <a:t>Be healthy both mentally and physically</a:t>
            </a:r>
            <a:endParaRPr sz="2400">
              <a:solidFill>
                <a:srgbClr val="333333"/>
              </a:solidFill>
              <a:highlight>
                <a:srgbClr val="FFFFFF"/>
              </a:highlight>
              <a:latin typeface="Google Sans SemiBold"/>
              <a:ea typeface="Google Sans SemiBold"/>
              <a:cs typeface="Google Sans SemiBold"/>
              <a:sym typeface="Google Sans SemiBo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57"/>
          <p:cNvPicPr preferRelativeResize="0"/>
          <p:nvPr/>
        </p:nvPicPr>
        <p:blipFill>
          <a:blip r:embed="rId3">
            <a:alphaModFix/>
          </a:blip>
          <a:stretch>
            <a:fillRect/>
          </a:stretch>
        </p:blipFill>
        <p:spPr>
          <a:xfrm>
            <a:off x="826650" y="0"/>
            <a:ext cx="6982617"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0FBD4-B31A-94D4-EEA8-537DD7A5883D}"/>
              </a:ext>
            </a:extLst>
          </p:cNvPr>
          <p:cNvPicPr>
            <a:picLocks noChangeAspect="1"/>
          </p:cNvPicPr>
          <p:nvPr/>
        </p:nvPicPr>
        <p:blipFill>
          <a:blip r:embed="rId3"/>
          <a:stretch>
            <a:fillRect/>
          </a:stretch>
        </p:blipFill>
        <p:spPr>
          <a:xfrm>
            <a:off x="1480375" y="0"/>
            <a:ext cx="6183250" cy="5143500"/>
          </a:xfrm>
          <a:prstGeom prst="rect">
            <a:avLst/>
          </a:prstGeom>
        </p:spPr>
      </p:pic>
    </p:spTree>
    <p:extLst>
      <p:ext uri="{BB962C8B-B14F-4D97-AF65-F5344CB8AC3E}">
        <p14:creationId xmlns:p14="http://schemas.microsoft.com/office/powerpoint/2010/main" val="2667743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D53936-DF87-3012-9E76-E5B49F568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575435"/>
            <a:ext cx="7543800"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1">
            <a:extLst>
              <a:ext uri="{FF2B5EF4-FFF2-40B4-BE49-F238E27FC236}">
                <a16:creationId xmlns:a16="http://schemas.microsoft.com/office/drawing/2014/main" id="{7939700E-9DB6-9421-3E7B-87F4F79FDA84}"/>
              </a:ext>
            </a:extLst>
          </p:cNvPr>
          <p:cNvSpPr>
            <a:spLocks noGrp="1"/>
          </p:cNvSpPr>
          <p:nvPr>
            <p:ph type="title"/>
          </p:nvPr>
        </p:nvSpPr>
        <p:spPr>
          <a:xfrm>
            <a:off x="800100" y="193288"/>
            <a:ext cx="6746604" cy="891396"/>
          </a:xfrm>
          <a:noFill/>
        </p:spPr>
        <p:txBody>
          <a:bodyPr anchor="ctr"/>
          <a:lstStyle/>
          <a:p>
            <a:pPr algn="l"/>
            <a:r>
              <a:rPr lang="en-CA" b="1" i="0" dirty="0">
                <a:solidFill>
                  <a:srgbClr val="0A1120"/>
                </a:solidFill>
                <a:effectLst/>
                <a:latin typeface="Google Sans" panose="020B0604020202020204" charset="0"/>
                <a:ea typeface="Google Sans" panose="020B0604020202020204" charset="0"/>
                <a:cs typeface="Google Sans" panose="020B0604020202020204" charset="0"/>
              </a:rPr>
              <a:t>Attention Span</a:t>
            </a:r>
          </a:p>
        </p:txBody>
      </p:sp>
      <p:sp>
        <p:nvSpPr>
          <p:cNvPr id="6" name="TextBox 5">
            <a:extLst>
              <a:ext uri="{FF2B5EF4-FFF2-40B4-BE49-F238E27FC236}">
                <a16:creationId xmlns:a16="http://schemas.microsoft.com/office/drawing/2014/main" id="{11C74501-604D-7FD8-401A-77CC21C8F16B}"/>
              </a:ext>
            </a:extLst>
          </p:cNvPr>
          <p:cNvSpPr txBox="1"/>
          <p:nvPr/>
        </p:nvSpPr>
        <p:spPr>
          <a:xfrm>
            <a:off x="4159181" y="4869180"/>
            <a:ext cx="7543799" cy="253916"/>
          </a:xfrm>
          <a:prstGeom prst="rect">
            <a:avLst/>
          </a:prstGeom>
          <a:noFill/>
        </p:spPr>
        <p:txBody>
          <a:bodyPr wrap="square" rtlCol="0">
            <a:spAutoFit/>
          </a:bodyPr>
          <a:lstStyle/>
          <a:p>
            <a:r>
              <a:rPr lang="en-CA" sz="1050" dirty="0"/>
              <a:t>Source : https://semaphoreci.com/blog/storytelling-programming</a:t>
            </a:r>
          </a:p>
        </p:txBody>
      </p:sp>
    </p:spTree>
    <p:extLst>
      <p:ext uri="{BB962C8B-B14F-4D97-AF65-F5344CB8AC3E}">
        <p14:creationId xmlns:p14="http://schemas.microsoft.com/office/powerpoint/2010/main" val="2743723384"/>
      </p:ext>
    </p:extLst>
  </p:cSld>
  <p:clrMapOvr>
    <a:masterClrMapping/>
  </p:clrMapOvr>
</p:sld>
</file>

<file path=ppt/theme/theme1.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2108</Words>
  <Application>Microsoft Office PowerPoint</Application>
  <PresentationFormat>On-screen Show (16:9)</PresentationFormat>
  <Paragraphs>233</Paragraphs>
  <Slides>74</Slides>
  <Notes>54</Notes>
  <HiddenSlides>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74</vt:i4>
      </vt:variant>
    </vt:vector>
  </HeadingPairs>
  <TitlesOfParts>
    <vt:vector size="90" baseType="lpstr">
      <vt:lpstr>Open Sans Light</vt:lpstr>
      <vt:lpstr>Google Sans Mono</vt:lpstr>
      <vt:lpstr>Inter</vt:lpstr>
      <vt:lpstr>Roboto Mono</vt:lpstr>
      <vt:lpstr>Google Sans</vt:lpstr>
      <vt:lpstr>Arial</vt:lpstr>
      <vt:lpstr>Google Sans SemiBold</vt:lpstr>
      <vt:lpstr>Times New Roman</vt:lpstr>
      <vt:lpstr>Google Sans Text</vt:lpstr>
      <vt:lpstr>Roboto Mono Light</vt:lpstr>
      <vt:lpstr>Google Sans Medium</vt:lpstr>
      <vt:lpstr>Helvetica Neue</vt:lpstr>
      <vt:lpstr>Roboto</vt:lpstr>
      <vt:lpstr>DevFest 2021</vt:lpstr>
      <vt:lpstr>DevFest 2021</vt:lpstr>
      <vt:lpstr>DevFest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Attention Span</vt:lpstr>
      <vt:lpstr>Human attention :  The Hammock and the Spikes</vt:lpstr>
      <vt:lpstr>Visual information vs reading words</vt:lpstr>
      <vt:lpstr>PowerPoint Presentation</vt:lpstr>
      <vt:lpstr>George Miller’s Magical Number of Immediate Memory </vt:lpstr>
      <vt:lpstr>PowerPoint Presentation</vt:lpstr>
      <vt:lpstr>PowerPoint Presentation</vt:lpstr>
      <vt:lpstr>PowerPoint Presentation</vt:lpstr>
      <vt:lpstr>Tell, Don’t Ask</vt:lpstr>
      <vt:lpstr>Definition</vt:lpstr>
      <vt:lpstr>PowerPoint Presentation</vt:lpstr>
      <vt:lpstr>Penguin Dataset</vt:lpstr>
      <vt:lpstr>Manual Of Me</vt:lpstr>
      <vt:lpstr>PowerPoint Presentation</vt:lpstr>
      <vt:lpstr>PowerPoint Presentation</vt:lpstr>
      <vt:lpstr>PowerPoint Presentation</vt:lpstr>
      <vt:lpstr>Meet the team</vt:lpstr>
      <vt:lpstr>Meet the team</vt:lpstr>
      <vt:lpstr>Ideas</vt:lpstr>
      <vt:lpstr>PowerPoint Presentation</vt:lpstr>
      <vt:lpstr>PowerPoint Presentation</vt:lpstr>
      <vt:lpstr>Precaution</vt:lpstr>
      <vt:lpstr>Overwhelming the user!</vt:lpstr>
      <vt:lpstr>Clutter</vt:lpstr>
      <vt:lpstr>Colors alone</vt:lpstr>
      <vt:lpstr>Colors alone!</vt:lpstr>
      <vt:lpstr>Alternate means of communication</vt:lpstr>
      <vt:lpstr>Misinterpretation or reading between the lines?</vt:lpstr>
      <vt:lpstr>Deepfake technology: seeing is believing, or is it?</vt:lpstr>
      <vt:lpstr>PowerPoint Presentation</vt:lpstr>
      <vt:lpstr>PowerPoint Presentation</vt:lpstr>
      <vt:lpstr>PowerPoint Presentation</vt:lpstr>
      <vt:lpstr>PowerPoint Presentation</vt:lpstr>
      <vt:lpstr>PowerPoint Presentation</vt:lpstr>
      <vt:lpstr>Cascading Mentorship Model </vt:lpstr>
      <vt:lpstr>PowerPoint Presentation</vt:lpstr>
      <vt:lpstr>PowerPoint Presentation</vt:lpstr>
      <vt:lpstr>PowerPoint Presentation</vt:lpstr>
      <vt:lpstr>SODOTO </vt:lpstr>
      <vt:lpstr>PowerPoint Presentation</vt:lpstr>
      <vt:lpstr>PowerPoint Presentation</vt:lpstr>
      <vt:lpstr>How can we increase the odds of finding luck?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Vaishnavi T V</cp:lastModifiedBy>
  <cp:revision>3</cp:revision>
  <dcterms:modified xsi:type="dcterms:W3CDTF">2024-07-27T12:11:03Z</dcterms:modified>
</cp:coreProperties>
</file>